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38" r:id="rId3"/>
    <p:sldId id="316" r:id="rId4"/>
    <p:sldId id="339" r:id="rId5"/>
    <p:sldId id="341" r:id="rId6"/>
    <p:sldId id="343" r:id="rId7"/>
    <p:sldId id="318" r:id="rId8"/>
    <p:sldId id="327" r:id="rId9"/>
    <p:sldId id="346" r:id="rId10"/>
    <p:sldId id="344" r:id="rId11"/>
    <p:sldId id="345" r:id="rId12"/>
    <p:sldId id="263" r:id="rId13"/>
    <p:sldId id="329" r:id="rId14"/>
    <p:sldId id="340" r:id="rId15"/>
    <p:sldId id="321" r:id="rId16"/>
    <p:sldId id="342" r:id="rId17"/>
    <p:sldId id="330" r:id="rId18"/>
    <p:sldId id="331" r:id="rId19"/>
    <p:sldId id="282" r:id="rId20"/>
  </p:sldIdLst>
  <p:sldSz cx="12192000" cy="6858000"/>
  <p:notesSz cx="7023100" cy="93091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B15"/>
    <a:srgbClr val="EC5B0A"/>
    <a:srgbClr val="D6571E"/>
    <a:srgbClr val="EA0000"/>
    <a:srgbClr val="F0464E"/>
    <a:srgbClr val="EF4907"/>
    <a:srgbClr val="E45B06"/>
    <a:srgbClr val="7F7F7F"/>
    <a:srgbClr val="00FE73"/>
    <a:srgbClr val="A30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9846" autoAdjust="0"/>
  </p:normalViewPr>
  <p:slideViewPr>
    <p:cSldViewPr snapToGrid="0">
      <p:cViewPr>
        <p:scale>
          <a:sx n="94" d="100"/>
          <a:sy n="94" d="100"/>
        </p:scale>
        <p:origin x="-307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646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.mitchell\Desktop\CY15%20SOI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394626316105527E-2"/>
          <c:y val="0.20974090614525684"/>
          <c:w val="0.83969962023681521"/>
          <c:h val="0.7732725275751956"/>
        </c:manualLayout>
      </c:layout>
      <c:pie3DChart>
        <c:varyColors val="1"/>
        <c:ser>
          <c:idx val="0"/>
          <c:order val="0"/>
          <c:tx>
            <c:v>Spend</c:v>
          </c:tx>
          <c:spPr>
            <a:ln w="158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explosion val="5"/>
          <c:dLbls>
            <c:dLbl>
              <c:idx val="0"/>
              <c:layout>
                <c:manualLayout>
                  <c:x val="1.1583348597560562E-2"/>
                  <c:y val="0.105186638272647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Racinos </a:t>
                    </a:r>
                    <a:r>
                      <a:rPr lang="en-US" dirty="0"/>
                      <a:t>VLTs, </a:t>
                    </a:r>
                    <a:endParaRPr lang="en-US" dirty="0" smtClean="0"/>
                  </a:p>
                  <a:p>
                    <a:r>
                      <a:rPr lang="en-US" dirty="0" smtClean="0"/>
                      <a:t>$24,703,217,</a:t>
                    </a:r>
                  </a:p>
                  <a:p>
                    <a:r>
                      <a:rPr lang="en-US" dirty="0" smtClean="0"/>
                      <a:t>42.9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C-4BCA-A086-C94C62F2F7BA}"/>
                </c:ext>
              </c:extLst>
            </c:dLbl>
            <c:dLbl>
              <c:idx val="1"/>
              <c:layout>
                <c:manualLayout>
                  <c:x val="-5.4641257065263273E-3"/>
                  <c:y val="0.1715523880084623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Casino Slots, </a:t>
                    </a:r>
                    <a:endParaRPr lang="en-US" dirty="0" smtClean="0"/>
                  </a:p>
                  <a:p>
                    <a:r>
                      <a:rPr lang="en-US" dirty="0" smtClean="0"/>
                      <a:t>$18,128,007,</a:t>
                    </a:r>
                  </a:p>
                  <a:p>
                    <a:r>
                      <a:rPr lang="en-US" dirty="0" smtClean="0"/>
                      <a:t>31.5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C-4BCA-A086-C94C62F2F7BA}"/>
                </c:ext>
              </c:extLst>
            </c:dLbl>
            <c:dLbl>
              <c:idx val="2"/>
              <c:layout>
                <c:manualLayout>
                  <c:x val="-0.10049731924765749"/>
                  <c:y val="-2.03532702881214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Lottery Instant,  $</a:t>
                    </a:r>
                    <a:r>
                      <a:rPr lang="en-US" dirty="0" smtClean="0"/>
                      <a:t>4,246,910,</a:t>
                    </a:r>
                  </a:p>
                  <a:p>
                    <a:r>
                      <a:rPr lang="en-US" dirty="0" smtClean="0"/>
                      <a:t>7.4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CC-4BCA-A086-C94C62F2F7BA}"/>
                </c:ext>
              </c:extLst>
            </c:dLbl>
            <c:dLbl>
              <c:idx val="3"/>
              <c:layout>
                <c:manualLayout>
                  <c:x val="-8.0296225248839101E-2"/>
                  <c:y val="-4.73596799088296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Casino Table,</a:t>
                    </a:r>
                  </a:p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3,686,956, </a:t>
                    </a:r>
                    <a:endParaRPr lang="en-US" dirty="0"/>
                  </a:p>
                  <a:p>
                    <a:r>
                      <a:rPr lang="en-US" dirty="0"/>
                      <a:t>6.4%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C-4BCA-A086-C94C62F2F7BA}"/>
                </c:ext>
              </c:extLst>
            </c:dLbl>
            <c:dLbl>
              <c:idx val="4"/>
              <c:layout>
                <c:manualLayout>
                  <c:x val="-5.2993011983827686E-2"/>
                  <c:y val="-8.22571605811351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Lottery Online,  $</a:t>
                    </a:r>
                    <a:r>
                      <a:rPr lang="en-US" dirty="0" smtClean="0"/>
                      <a:t>3,674,188,</a:t>
                    </a:r>
                  </a:p>
                  <a:p>
                    <a:r>
                      <a:rPr lang="en-US" dirty="0" smtClean="0"/>
                      <a:t>6.4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C-4BCA-A086-C94C62F2F7BA}"/>
                </c:ext>
              </c:extLst>
            </c:dLbl>
            <c:dLbl>
              <c:idx val="5"/>
              <c:layout>
                <c:manualLayout>
                  <c:x val="2.3527640200338623E-2"/>
                  <c:y val="-6.3418974159499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Charitable </a:t>
                    </a:r>
                    <a:r>
                      <a:rPr lang="en-US" dirty="0"/>
                      <a:t>Bingo,  $</a:t>
                    </a:r>
                    <a:r>
                      <a:rPr lang="en-US" dirty="0" smtClean="0"/>
                      <a:t>2,049,930,</a:t>
                    </a:r>
                  </a:p>
                  <a:p>
                    <a:r>
                      <a:rPr lang="en-US" dirty="0" smtClean="0"/>
                      <a:t>3.6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CC-4BCA-A086-C94C62F2F7BA}"/>
                </c:ext>
              </c:extLst>
            </c:dLbl>
            <c:dLbl>
              <c:idx val="6"/>
              <c:layout>
                <c:manualLayout>
                  <c:x val="0.13346213933417772"/>
                  <c:y val="-1.8174781204641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Fantasy Sports,  $</a:t>
                    </a:r>
                    <a:r>
                      <a:rPr lang="en-US" dirty="0" smtClean="0"/>
                      <a:t>1,140,294,</a:t>
                    </a:r>
                  </a:p>
                  <a:p>
                    <a:r>
                      <a:rPr lang="en-US" dirty="0" smtClean="0"/>
                      <a:t>2.0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CC-4BCA-A086-C94C62F2F7B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Spend!$B$2:$H$2</c:f>
              <c:strCache>
                <c:ptCount val="7"/>
                <c:pt idx="0">
                  <c:v>Racino VLTs</c:v>
                </c:pt>
                <c:pt idx="1">
                  <c:v>Casino Slots</c:v>
                </c:pt>
                <c:pt idx="2">
                  <c:v>Lottery Instant</c:v>
                </c:pt>
                <c:pt idx="3">
                  <c:v>Casino Table</c:v>
                </c:pt>
                <c:pt idx="4">
                  <c:v>Lottery Online</c:v>
                </c:pt>
                <c:pt idx="5">
                  <c:v>Charitable Bingo</c:v>
                </c:pt>
                <c:pt idx="6">
                  <c:v>Fantasy Sports</c:v>
                </c:pt>
              </c:strCache>
            </c:strRef>
          </c:cat>
          <c:val>
            <c:numRef>
              <c:f>Spend!$B$16:$H$16</c:f>
              <c:numCache>
                <c:formatCode>_("$"* #,##0_);_("$"* \(#,##0\);_("$"* "-"_);_(@_)</c:formatCode>
                <c:ptCount val="7"/>
                <c:pt idx="0">
                  <c:v>24703216.69041096</c:v>
                </c:pt>
                <c:pt idx="1">
                  <c:v>18128006.99961644</c:v>
                </c:pt>
                <c:pt idx="2">
                  <c:v>4246910.1424657535</c:v>
                </c:pt>
                <c:pt idx="3">
                  <c:v>3686956.415260274</c:v>
                </c:pt>
                <c:pt idx="4">
                  <c:v>3674188.0575342467</c:v>
                </c:pt>
                <c:pt idx="5">
                  <c:v>2049929.9619178069</c:v>
                </c:pt>
                <c:pt idx="6">
                  <c:v>1140293.8722575342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CC-4BCA-A086-C94C62F2F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effectLst/>
    <a:scene3d>
      <a:camera prst="orthographicFront"/>
      <a:lightRig rig="threePt" dir="t"/>
    </a:scene3d>
    <a:sp3d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891" cy="466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69" y="0"/>
            <a:ext cx="3043891" cy="4669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CAD0-6D4E-40E1-B8FD-1491745F67A8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154"/>
            <a:ext cx="3043891" cy="4669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69" y="8842154"/>
            <a:ext cx="3043891" cy="4669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CC54-EF2C-488A-A9C6-74CB72A8DA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1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CC54-EF2C-488A-A9C6-74CB72A8DAC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742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4CC54-EF2C-488A-A9C6-74CB72A8DAC2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5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4"/>
            <a:ext cx="10668000" cy="2651351"/>
          </a:xfrm>
        </p:spPr>
        <p:txBody>
          <a:bodyPr anchor="b">
            <a:normAutofit/>
          </a:bodyPr>
          <a:lstStyle>
            <a:lvl1pPr marL="623888" indent="0" algn="l">
              <a:defRPr sz="4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6832"/>
            <a:ext cx="10668000" cy="1655762"/>
          </a:xfrm>
        </p:spPr>
        <p:txBody>
          <a:bodyPr/>
          <a:lstStyle>
            <a:lvl1pPr marL="623888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22314" y="3789478"/>
            <a:ext cx="10474037" cy="155448"/>
            <a:chOff x="722313" y="4428094"/>
            <a:chExt cx="10474037" cy="1554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2313" y="4428094"/>
              <a:ext cx="2334773" cy="155448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722313" y="4430723"/>
              <a:ext cx="10474037" cy="0"/>
            </a:xfrm>
            <a:prstGeom prst="line">
              <a:avLst/>
            </a:prstGeom>
            <a:ln w="12700">
              <a:solidFill>
                <a:srgbClr val="418A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973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4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21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17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B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74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52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40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06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09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97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88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59545"/>
            <a:ext cx="12192000" cy="57984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59543"/>
          </a:xfrm>
          <a:prstGeom prst="rect">
            <a:avLst/>
          </a:prstGeom>
          <a:solidFill>
            <a:srgbClr val="F74B1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0171"/>
            <a:ext cx="10515600" cy="498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7616-DFEC-450D-93FC-497FC738B840}" type="datetimeFigureOut">
              <a:rPr lang="el-GR" smtClean="0"/>
              <a:t>5/4/2016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1F7E-A08F-46BF-86FE-6A51E7A391C5}" type="slidenum">
              <a:rPr lang="el-GR" smtClean="0"/>
              <a:t>‹#›</a:t>
            </a:fld>
            <a:endParaRPr lang="el-GR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369117" y="299961"/>
            <a:ext cx="1580227" cy="441207"/>
            <a:chOff x="4491997" y="1670996"/>
            <a:chExt cx="5191125" cy="144938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491997" y="2869558"/>
              <a:ext cx="5191125" cy="250825"/>
            </a:xfrm>
            <a:custGeom>
              <a:avLst/>
              <a:gdLst>
                <a:gd name="T0" fmla="*/ 6431 w 6540"/>
                <a:gd name="T1" fmla="*/ 14 h 316"/>
                <a:gd name="T2" fmla="*/ 6176 w 6540"/>
                <a:gd name="T3" fmla="*/ 40 h 316"/>
                <a:gd name="T4" fmla="*/ 5876 w 6540"/>
                <a:gd name="T5" fmla="*/ 66 h 316"/>
                <a:gd name="T6" fmla="*/ 5534 w 6540"/>
                <a:gd name="T7" fmla="*/ 92 h 316"/>
                <a:gd name="T8" fmla="*/ 5162 w 6540"/>
                <a:gd name="T9" fmla="*/ 120 h 316"/>
                <a:gd name="T10" fmla="*/ 4764 w 6540"/>
                <a:gd name="T11" fmla="*/ 145 h 316"/>
                <a:gd name="T12" fmla="*/ 4348 w 6540"/>
                <a:gd name="T13" fmla="*/ 171 h 316"/>
                <a:gd name="T14" fmla="*/ 3920 w 6540"/>
                <a:gd name="T15" fmla="*/ 197 h 316"/>
                <a:gd name="T16" fmla="*/ 3491 w 6540"/>
                <a:gd name="T17" fmla="*/ 219 h 316"/>
                <a:gd name="T18" fmla="*/ 3063 w 6540"/>
                <a:gd name="T19" fmla="*/ 241 h 316"/>
                <a:gd name="T20" fmla="*/ 2645 w 6540"/>
                <a:gd name="T21" fmla="*/ 261 h 316"/>
                <a:gd name="T22" fmla="*/ 2246 w 6540"/>
                <a:gd name="T23" fmla="*/ 278 h 316"/>
                <a:gd name="T24" fmla="*/ 1870 w 6540"/>
                <a:gd name="T25" fmla="*/ 292 h 316"/>
                <a:gd name="T26" fmla="*/ 1526 w 6540"/>
                <a:gd name="T27" fmla="*/ 304 h 316"/>
                <a:gd name="T28" fmla="*/ 1219 w 6540"/>
                <a:gd name="T29" fmla="*/ 312 h 316"/>
                <a:gd name="T30" fmla="*/ 959 w 6540"/>
                <a:gd name="T31" fmla="*/ 316 h 316"/>
                <a:gd name="T32" fmla="*/ 728 w 6540"/>
                <a:gd name="T33" fmla="*/ 314 h 316"/>
                <a:gd name="T34" fmla="*/ 523 w 6540"/>
                <a:gd name="T35" fmla="*/ 304 h 316"/>
                <a:gd name="T36" fmla="*/ 356 w 6540"/>
                <a:gd name="T37" fmla="*/ 286 h 316"/>
                <a:gd name="T38" fmla="*/ 227 w 6540"/>
                <a:gd name="T39" fmla="*/ 262 h 316"/>
                <a:gd name="T40" fmla="*/ 131 w 6540"/>
                <a:gd name="T41" fmla="*/ 233 h 316"/>
                <a:gd name="T42" fmla="*/ 64 w 6540"/>
                <a:gd name="T43" fmla="*/ 201 h 316"/>
                <a:gd name="T44" fmla="*/ 24 w 6540"/>
                <a:gd name="T45" fmla="*/ 165 h 316"/>
                <a:gd name="T46" fmla="*/ 4 w 6540"/>
                <a:gd name="T47" fmla="*/ 130 h 316"/>
                <a:gd name="T48" fmla="*/ 0 w 6540"/>
                <a:gd name="T49" fmla="*/ 104 h 316"/>
                <a:gd name="T50" fmla="*/ 22 w 6540"/>
                <a:gd name="T51" fmla="*/ 54 h 316"/>
                <a:gd name="T52" fmla="*/ 64 w 6540"/>
                <a:gd name="T53" fmla="*/ 18 h 316"/>
                <a:gd name="T54" fmla="*/ 111 w 6540"/>
                <a:gd name="T55" fmla="*/ 2 h 316"/>
                <a:gd name="T56" fmla="*/ 155 w 6540"/>
                <a:gd name="T57" fmla="*/ 0 h 316"/>
                <a:gd name="T58" fmla="*/ 255 w 6540"/>
                <a:gd name="T59" fmla="*/ 0 h 316"/>
                <a:gd name="T60" fmla="*/ 406 w 6540"/>
                <a:gd name="T61" fmla="*/ 0 h 316"/>
                <a:gd name="T62" fmla="*/ 605 w 6540"/>
                <a:gd name="T63" fmla="*/ 0 h 316"/>
                <a:gd name="T64" fmla="*/ 845 w 6540"/>
                <a:gd name="T65" fmla="*/ 0 h 316"/>
                <a:gd name="T66" fmla="*/ 1122 w 6540"/>
                <a:gd name="T67" fmla="*/ 0 h 316"/>
                <a:gd name="T68" fmla="*/ 1430 w 6540"/>
                <a:gd name="T69" fmla="*/ 0 h 316"/>
                <a:gd name="T70" fmla="*/ 1764 w 6540"/>
                <a:gd name="T71" fmla="*/ 0 h 316"/>
                <a:gd name="T72" fmla="*/ 2120 w 6540"/>
                <a:gd name="T73" fmla="*/ 0 h 316"/>
                <a:gd name="T74" fmla="*/ 2494 w 6540"/>
                <a:gd name="T75" fmla="*/ 0 h 316"/>
                <a:gd name="T76" fmla="*/ 2876 w 6540"/>
                <a:gd name="T77" fmla="*/ 0 h 316"/>
                <a:gd name="T78" fmla="*/ 3266 w 6540"/>
                <a:gd name="T79" fmla="*/ 0 h 316"/>
                <a:gd name="T80" fmla="*/ 3656 w 6540"/>
                <a:gd name="T81" fmla="*/ 0 h 316"/>
                <a:gd name="T82" fmla="*/ 4042 w 6540"/>
                <a:gd name="T83" fmla="*/ 0 h 316"/>
                <a:gd name="T84" fmla="*/ 4418 w 6540"/>
                <a:gd name="T85" fmla="*/ 0 h 316"/>
                <a:gd name="T86" fmla="*/ 4780 w 6540"/>
                <a:gd name="T87" fmla="*/ 0 h 316"/>
                <a:gd name="T88" fmla="*/ 5122 w 6540"/>
                <a:gd name="T89" fmla="*/ 0 h 316"/>
                <a:gd name="T90" fmla="*/ 5438 w 6540"/>
                <a:gd name="T91" fmla="*/ 0 h 316"/>
                <a:gd name="T92" fmla="*/ 5725 w 6540"/>
                <a:gd name="T93" fmla="*/ 0 h 316"/>
                <a:gd name="T94" fmla="*/ 5977 w 6540"/>
                <a:gd name="T95" fmla="*/ 2 h 316"/>
                <a:gd name="T96" fmla="*/ 6188 w 6540"/>
                <a:gd name="T97" fmla="*/ 2 h 316"/>
                <a:gd name="T98" fmla="*/ 6355 w 6540"/>
                <a:gd name="T99" fmla="*/ 2 h 316"/>
                <a:gd name="T100" fmla="*/ 6470 w 6540"/>
                <a:gd name="T101" fmla="*/ 2 h 316"/>
                <a:gd name="T102" fmla="*/ 6532 w 6540"/>
                <a:gd name="T103" fmla="*/ 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40" h="316">
                  <a:moveTo>
                    <a:pt x="6540" y="2"/>
                  </a:moveTo>
                  <a:lnTo>
                    <a:pt x="6431" y="14"/>
                  </a:lnTo>
                  <a:lnTo>
                    <a:pt x="6309" y="26"/>
                  </a:lnTo>
                  <a:lnTo>
                    <a:pt x="6176" y="40"/>
                  </a:lnTo>
                  <a:lnTo>
                    <a:pt x="6031" y="52"/>
                  </a:lnTo>
                  <a:lnTo>
                    <a:pt x="5876" y="66"/>
                  </a:lnTo>
                  <a:lnTo>
                    <a:pt x="5709" y="80"/>
                  </a:lnTo>
                  <a:lnTo>
                    <a:pt x="5534" y="92"/>
                  </a:lnTo>
                  <a:lnTo>
                    <a:pt x="5351" y="106"/>
                  </a:lnTo>
                  <a:lnTo>
                    <a:pt x="5162" y="120"/>
                  </a:lnTo>
                  <a:lnTo>
                    <a:pt x="4965" y="133"/>
                  </a:lnTo>
                  <a:lnTo>
                    <a:pt x="4764" y="145"/>
                  </a:lnTo>
                  <a:lnTo>
                    <a:pt x="4557" y="159"/>
                  </a:lnTo>
                  <a:lnTo>
                    <a:pt x="4348" y="171"/>
                  </a:lnTo>
                  <a:lnTo>
                    <a:pt x="4135" y="183"/>
                  </a:lnTo>
                  <a:lnTo>
                    <a:pt x="3920" y="197"/>
                  </a:lnTo>
                  <a:lnTo>
                    <a:pt x="3706" y="207"/>
                  </a:lnTo>
                  <a:lnTo>
                    <a:pt x="3491" y="219"/>
                  </a:lnTo>
                  <a:lnTo>
                    <a:pt x="3276" y="231"/>
                  </a:lnTo>
                  <a:lnTo>
                    <a:pt x="3063" y="241"/>
                  </a:lnTo>
                  <a:lnTo>
                    <a:pt x="2852" y="251"/>
                  </a:lnTo>
                  <a:lnTo>
                    <a:pt x="2645" y="261"/>
                  </a:lnTo>
                  <a:lnTo>
                    <a:pt x="2443" y="270"/>
                  </a:lnTo>
                  <a:lnTo>
                    <a:pt x="2246" y="278"/>
                  </a:lnTo>
                  <a:lnTo>
                    <a:pt x="2053" y="286"/>
                  </a:lnTo>
                  <a:lnTo>
                    <a:pt x="1870" y="292"/>
                  </a:lnTo>
                  <a:lnTo>
                    <a:pt x="1693" y="298"/>
                  </a:lnTo>
                  <a:lnTo>
                    <a:pt x="1526" y="304"/>
                  </a:lnTo>
                  <a:lnTo>
                    <a:pt x="1366" y="308"/>
                  </a:lnTo>
                  <a:lnTo>
                    <a:pt x="1219" y="312"/>
                  </a:lnTo>
                  <a:lnTo>
                    <a:pt x="1084" y="314"/>
                  </a:lnTo>
                  <a:lnTo>
                    <a:pt x="959" y="316"/>
                  </a:lnTo>
                  <a:lnTo>
                    <a:pt x="849" y="316"/>
                  </a:lnTo>
                  <a:lnTo>
                    <a:pt x="728" y="314"/>
                  </a:lnTo>
                  <a:lnTo>
                    <a:pt x="621" y="310"/>
                  </a:lnTo>
                  <a:lnTo>
                    <a:pt x="523" y="304"/>
                  </a:lnTo>
                  <a:lnTo>
                    <a:pt x="434" y="296"/>
                  </a:lnTo>
                  <a:lnTo>
                    <a:pt x="356" y="286"/>
                  </a:lnTo>
                  <a:lnTo>
                    <a:pt x="286" y="276"/>
                  </a:lnTo>
                  <a:lnTo>
                    <a:pt x="227" y="262"/>
                  </a:lnTo>
                  <a:lnTo>
                    <a:pt x="175" y="249"/>
                  </a:lnTo>
                  <a:lnTo>
                    <a:pt x="131" y="233"/>
                  </a:lnTo>
                  <a:lnTo>
                    <a:pt x="95" y="217"/>
                  </a:lnTo>
                  <a:lnTo>
                    <a:pt x="64" y="201"/>
                  </a:lnTo>
                  <a:lnTo>
                    <a:pt x="42" y="183"/>
                  </a:lnTo>
                  <a:lnTo>
                    <a:pt x="24" y="165"/>
                  </a:lnTo>
                  <a:lnTo>
                    <a:pt x="10" y="147"/>
                  </a:lnTo>
                  <a:lnTo>
                    <a:pt x="4" y="130"/>
                  </a:lnTo>
                  <a:lnTo>
                    <a:pt x="0" y="114"/>
                  </a:lnTo>
                  <a:lnTo>
                    <a:pt x="0" y="104"/>
                  </a:lnTo>
                  <a:lnTo>
                    <a:pt x="6" y="78"/>
                  </a:lnTo>
                  <a:lnTo>
                    <a:pt x="22" y="54"/>
                  </a:lnTo>
                  <a:lnTo>
                    <a:pt x="40" y="34"/>
                  </a:lnTo>
                  <a:lnTo>
                    <a:pt x="64" y="18"/>
                  </a:lnTo>
                  <a:lnTo>
                    <a:pt x="87" y="6"/>
                  </a:lnTo>
                  <a:lnTo>
                    <a:pt x="111" y="2"/>
                  </a:lnTo>
                  <a:lnTo>
                    <a:pt x="125" y="2"/>
                  </a:lnTo>
                  <a:lnTo>
                    <a:pt x="155" y="0"/>
                  </a:lnTo>
                  <a:lnTo>
                    <a:pt x="197" y="0"/>
                  </a:lnTo>
                  <a:lnTo>
                    <a:pt x="255" y="0"/>
                  </a:lnTo>
                  <a:lnTo>
                    <a:pt x="324" y="0"/>
                  </a:lnTo>
                  <a:lnTo>
                    <a:pt x="406" y="0"/>
                  </a:lnTo>
                  <a:lnTo>
                    <a:pt x="499" y="0"/>
                  </a:lnTo>
                  <a:lnTo>
                    <a:pt x="605" y="0"/>
                  </a:lnTo>
                  <a:lnTo>
                    <a:pt x="720" y="0"/>
                  </a:lnTo>
                  <a:lnTo>
                    <a:pt x="845" y="0"/>
                  </a:lnTo>
                  <a:lnTo>
                    <a:pt x="979" y="0"/>
                  </a:lnTo>
                  <a:lnTo>
                    <a:pt x="1122" y="0"/>
                  </a:lnTo>
                  <a:lnTo>
                    <a:pt x="1273" y="0"/>
                  </a:lnTo>
                  <a:lnTo>
                    <a:pt x="1430" y="0"/>
                  </a:lnTo>
                  <a:lnTo>
                    <a:pt x="1595" y="0"/>
                  </a:lnTo>
                  <a:lnTo>
                    <a:pt x="1764" y="0"/>
                  </a:lnTo>
                  <a:lnTo>
                    <a:pt x="1941" y="0"/>
                  </a:lnTo>
                  <a:lnTo>
                    <a:pt x="2120" y="0"/>
                  </a:lnTo>
                  <a:lnTo>
                    <a:pt x="2305" y="0"/>
                  </a:lnTo>
                  <a:lnTo>
                    <a:pt x="2494" y="0"/>
                  </a:lnTo>
                  <a:lnTo>
                    <a:pt x="2683" y="0"/>
                  </a:lnTo>
                  <a:lnTo>
                    <a:pt x="2876" y="0"/>
                  </a:lnTo>
                  <a:lnTo>
                    <a:pt x="3071" y="0"/>
                  </a:lnTo>
                  <a:lnTo>
                    <a:pt x="3266" y="0"/>
                  </a:lnTo>
                  <a:lnTo>
                    <a:pt x="3461" y="0"/>
                  </a:lnTo>
                  <a:lnTo>
                    <a:pt x="3656" y="0"/>
                  </a:lnTo>
                  <a:lnTo>
                    <a:pt x="3849" y="0"/>
                  </a:lnTo>
                  <a:lnTo>
                    <a:pt x="4042" y="0"/>
                  </a:lnTo>
                  <a:lnTo>
                    <a:pt x="4231" y="0"/>
                  </a:lnTo>
                  <a:lnTo>
                    <a:pt x="4418" y="0"/>
                  </a:lnTo>
                  <a:lnTo>
                    <a:pt x="4601" y="0"/>
                  </a:lnTo>
                  <a:lnTo>
                    <a:pt x="4780" y="0"/>
                  </a:lnTo>
                  <a:lnTo>
                    <a:pt x="4953" y="0"/>
                  </a:lnTo>
                  <a:lnTo>
                    <a:pt x="5122" y="0"/>
                  </a:lnTo>
                  <a:lnTo>
                    <a:pt x="5283" y="0"/>
                  </a:lnTo>
                  <a:lnTo>
                    <a:pt x="5438" y="0"/>
                  </a:lnTo>
                  <a:lnTo>
                    <a:pt x="5585" y="0"/>
                  </a:lnTo>
                  <a:lnTo>
                    <a:pt x="5725" y="0"/>
                  </a:lnTo>
                  <a:lnTo>
                    <a:pt x="5856" y="2"/>
                  </a:lnTo>
                  <a:lnTo>
                    <a:pt x="5977" y="2"/>
                  </a:lnTo>
                  <a:lnTo>
                    <a:pt x="6089" y="2"/>
                  </a:lnTo>
                  <a:lnTo>
                    <a:pt x="6188" y="2"/>
                  </a:lnTo>
                  <a:lnTo>
                    <a:pt x="6277" y="2"/>
                  </a:lnTo>
                  <a:lnTo>
                    <a:pt x="6355" y="2"/>
                  </a:lnTo>
                  <a:lnTo>
                    <a:pt x="6421" y="2"/>
                  </a:lnTo>
                  <a:lnTo>
                    <a:pt x="6470" y="2"/>
                  </a:lnTo>
                  <a:lnTo>
                    <a:pt x="6508" y="2"/>
                  </a:lnTo>
                  <a:lnTo>
                    <a:pt x="6532" y="2"/>
                  </a:lnTo>
                  <a:lnTo>
                    <a:pt x="6540" y="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69834" y="2040883"/>
              <a:ext cx="654050" cy="728663"/>
            </a:xfrm>
            <a:custGeom>
              <a:avLst/>
              <a:gdLst>
                <a:gd name="T0" fmla="*/ 103 w 823"/>
                <a:gd name="T1" fmla="*/ 24 h 917"/>
                <a:gd name="T2" fmla="*/ 0 w 823"/>
                <a:gd name="T3" fmla="*/ 917 h 917"/>
                <a:gd name="T4" fmla="*/ 280 w 823"/>
                <a:gd name="T5" fmla="*/ 917 h 917"/>
                <a:gd name="T6" fmla="*/ 368 w 823"/>
                <a:gd name="T7" fmla="*/ 328 h 917"/>
                <a:gd name="T8" fmla="*/ 372 w 823"/>
                <a:gd name="T9" fmla="*/ 294 h 917"/>
                <a:gd name="T10" fmla="*/ 382 w 823"/>
                <a:gd name="T11" fmla="*/ 266 h 917"/>
                <a:gd name="T12" fmla="*/ 391 w 823"/>
                <a:gd name="T13" fmla="*/ 247 h 917"/>
                <a:gd name="T14" fmla="*/ 407 w 823"/>
                <a:gd name="T15" fmla="*/ 233 h 917"/>
                <a:gd name="T16" fmla="*/ 427 w 823"/>
                <a:gd name="T17" fmla="*/ 225 h 917"/>
                <a:gd name="T18" fmla="*/ 451 w 823"/>
                <a:gd name="T19" fmla="*/ 223 h 917"/>
                <a:gd name="T20" fmla="*/ 475 w 823"/>
                <a:gd name="T21" fmla="*/ 225 h 917"/>
                <a:gd name="T22" fmla="*/ 493 w 823"/>
                <a:gd name="T23" fmla="*/ 233 h 917"/>
                <a:gd name="T24" fmla="*/ 505 w 823"/>
                <a:gd name="T25" fmla="*/ 247 h 917"/>
                <a:gd name="T26" fmla="*/ 513 w 823"/>
                <a:gd name="T27" fmla="*/ 266 h 917"/>
                <a:gd name="T28" fmla="*/ 515 w 823"/>
                <a:gd name="T29" fmla="*/ 294 h 917"/>
                <a:gd name="T30" fmla="*/ 513 w 823"/>
                <a:gd name="T31" fmla="*/ 328 h 917"/>
                <a:gd name="T32" fmla="*/ 445 w 823"/>
                <a:gd name="T33" fmla="*/ 917 h 917"/>
                <a:gd name="T34" fmla="*/ 726 w 823"/>
                <a:gd name="T35" fmla="*/ 917 h 917"/>
                <a:gd name="T36" fmla="*/ 821 w 823"/>
                <a:gd name="T37" fmla="*/ 243 h 917"/>
                <a:gd name="T38" fmla="*/ 823 w 823"/>
                <a:gd name="T39" fmla="*/ 199 h 917"/>
                <a:gd name="T40" fmla="*/ 821 w 823"/>
                <a:gd name="T41" fmla="*/ 159 h 917"/>
                <a:gd name="T42" fmla="*/ 817 w 823"/>
                <a:gd name="T43" fmla="*/ 126 h 917"/>
                <a:gd name="T44" fmla="*/ 805 w 823"/>
                <a:gd name="T45" fmla="*/ 96 h 917"/>
                <a:gd name="T46" fmla="*/ 791 w 823"/>
                <a:gd name="T47" fmla="*/ 72 h 917"/>
                <a:gd name="T48" fmla="*/ 775 w 823"/>
                <a:gd name="T49" fmla="*/ 50 h 917"/>
                <a:gd name="T50" fmla="*/ 744 w 823"/>
                <a:gd name="T51" fmla="*/ 26 h 917"/>
                <a:gd name="T52" fmla="*/ 704 w 823"/>
                <a:gd name="T53" fmla="*/ 12 h 917"/>
                <a:gd name="T54" fmla="*/ 662 w 823"/>
                <a:gd name="T55" fmla="*/ 2 h 917"/>
                <a:gd name="T56" fmla="*/ 614 w 823"/>
                <a:gd name="T57" fmla="*/ 0 h 917"/>
                <a:gd name="T58" fmla="*/ 565 w 823"/>
                <a:gd name="T59" fmla="*/ 4 h 917"/>
                <a:gd name="T60" fmla="*/ 519 w 823"/>
                <a:gd name="T61" fmla="*/ 14 h 917"/>
                <a:gd name="T62" fmla="*/ 477 w 823"/>
                <a:gd name="T63" fmla="*/ 34 h 917"/>
                <a:gd name="T64" fmla="*/ 441 w 823"/>
                <a:gd name="T65" fmla="*/ 60 h 917"/>
                <a:gd name="T66" fmla="*/ 409 w 823"/>
                <a:gd name="T67" fmla="*/ 92 h 917"/>
                <a:gd name="T68" fmla="*/ 382 w 823"/>
                <a:gd name="T69" fmla="*/ 133 h 917"/>
                <a:gd name="T70" fmla="*/ 378 w 823"/>
                <a:gd name="T71" fmla="*/ 133 h 917"/>
                <a:gd name="T72" fmla="*/ 382 w 823"/>
                <a:gd name="T73" fmla="*/ 24 h 917"/>
                <a:gd name="T74" fmla="*/ 103 w 823"/>
                <a:gd name="T75" fmla="*/ 24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3" h="917">
                  <a:moveTo>
                    <a:pt x="103" y="24"/>
                  </a:moveTo>
                  <a:lnTo>
                    <a:pt x="0" y="917"/>
                  </a:lnTo>
                  <a:lnTo>
                    <a:pt x="280" y="917"/>
                  </a:lnTo>
                  <a:lnTo>
                    <a:pt x="368" y="328"/>
                  </a:lnTo>
                  <a:lnTo>
                    <a:pt x="372" y="294"/>
                  </a:lnTo>
                  <a:lnTo>
                    <a:pt x="382" y="266"/>
                  </a:lnTo>
                  <a:lnTo>
                    <a:pt x="391" y="247"/>
                  </a:lnTo>
                  <a:lnTo>
                    <a:pt x="407" y="233"/>
                  </a:lnTo>
                  <a:lnTo>
                    <a:pt x="427" y="225"/>
                  </a:lnTo>
                  <a:lnTo>
                    <a:pt x="451" y="223"/>
                  </a:lnTo>
                  <a:lnTo>
                    <a:pt x="475" y="225"/>
                  </a:lnTo>
                  <a:lnTo>
                    <a:pt x="493" y="233"/>
                  </a:lnTo>
                  <a:lnTo>
                    <a:pt x="505" y="247"/>
                  </a:lnTo>
                  <a:lnTo>
                    <a:pt x="513" y="266"/>
                  </a:lnTo>
                  <a:lnTo>
                    <a:pt x="515" y="294"/>
                  </a:lnTo>
                  <a:lnTo>
                    <a:pt x="513" y="328"/>
                  </a:lnTo>
                  <a:lnTo>
                    <a:pt x="445" y="917"/>
                  </a:lnTo>
                  <a:lnTo>
                    <a:pt x="726" y="917"/>
                  </a:lnTo>
                  <a:lnTo>
                    <a:pt x="821" y="243"/>
                  </a:lnTo>
                  <a:lnTo>
                    <a:pt x="823" y="199"/>
                  </a:lnTo>
                  <a:lnTo>
                    <a:pt x="821" y="159"/>
                  </a:lnTo>
                  <a:lnTo>
                    <a:pt x="817" y="126"/>
                  </a:lnTo>
                  <a:lnTo>
                    <a:pt x="805" y="96"/>
                  </a:lnTo>
                  <a:lnTo>
                    <a:pt x="791" y="72"/>
                  </a:lnTo>
                  <a:lnTo>
                    <a:pt x="775" y="50"/>
                  </a:lnTo>
                  <a:lnTo>
                    <a:pt x="744" y="26"/>
                  </a:lnTo>
                  <a:lnTo>
                    <a:pt x="704" y="12"/>
                  </a:lnTo>
                  <a:lnTo>
                    <a:pt x="662" y="2"/>
                  </a:lnTo>
                  <a:lnTo>
                    <a:pt x="614" y="0"/>
                  </a:lnTo>
                  <a:lnTo>
                    <a:pt x="565" y="4"/>
                  </a:lnTo>
                  <a:lnTo>
                    <a:pt x="519" y="14"/>
                  </a:lnTo>
                  <a:lnTo>
                    <a:pt x="477" y="34"/>
                  </a:lnTo>
                  <a:lnTo>
                    <a:pt x="441" y="60"/>
                  </a:lnTo>
                  <a:lnTo>
                    <a:pt x="409" y="92"/>
                  </a:lnTo>
                  <a:lnTo>
                    <a:pt x="382" y="133"/>
                  </a:lnTo>
                  <a:lnTo>
                    <a:pt x="378" y="133"/>
                  </a:lnTo>
                  <a:lnTo>
                    <a:pt x="382" y="24"/>
                  </a:lnTo>
                  <a:lnTo>
                    <a:pt x="103" y="2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5655634" y="1929758"/>
              <a:ext cx="427038" cy="844550"/>
            </a:xfrm>
            <a:custGeom>
              <a:avLst/>
              <a:gdLst>
                <a:gd name="T0" fmla="*/ 24 w 539"/>
                <a:gd name="T1" fmla="*/ 164 h 1063"/>
                <a:gd name="T2" fmla="*/ 0 w 539"/>
                <a:gd name="T3" fmla="*/ 363 h 1063"/>
                <a:gd name="T4" fmla="*/ 99 w 539"/>
                <a:gd name="T5" fmla="*/ 363 h 1063"/>
                <a:gd name="T6" fmla="*/ 46 w 539"/>
                <a:gd name="T7" fmla="*/ 839 h 1063"/>
                <a:gd name="T8" fmla="*/ 42 w 539"/>
                <a:gd name="T9" fmla="*/ 887 h 1063"/>
                <a:gd name="T10" fmla="*/ 42 w 539"/>
                <a:gd name="T11" fmla="*/ 926 h 1063"/>
                <a:gd name="T12" fmla="*/ 44 w 539"/>
                <a:gd name="T13" fmla="*/ 960 h 1063"/>
                <a:gd name="T14" fmla="*/ 54 w 539"/>
                <a:gd name="T15" fmla="*/ 988 h 1063"/>
                <a:gd name="T16" fmla="*/ 66 w 539"/>
                <a:gd name="T17" fmla="*/ 1012 h 1063"/>
                <a:gd name="T18" fmla="*/ 81 w 539"/>
                <a:gd name="T19" fmla="*/ 1028 h 1063"/>
                <a:gd name="T20" fmla="*/ 103 w 539"/>
                <a:gd name="T21" fmla="*/ 1042 h 1063"/>
                <a:gd name="T22" fmla="*/ 127 w 539"/>
                <a:gd name="T23" fmla="*/ 1052 h 1063"/>
                <a:gd name="T24" fmla="*/ 157 w 539"/>
                <a:gd name="T25" fmla="*/ 1057 h 1063"/>
                <a:gd name="T26" fmla="*/ 211 w 539"/>
                <a:gd name="T27" fmla="*/ 1063 h 1063"/>
                <a:gd name="T28" fmla="*/ 274 w 539"/>
                <a:gd name="T29" fmla="*/ 1063 h 1063"/>
                <a:gd name="T30" fmla="*/ 354 w 539"/>
                <a:gd name="T31" fmla="*/ 1061 h 1063"/>
                <a:gd name="T32" fmla="*/ 376 w 539"/>
                <a:gd name="T33" fmla="*/ 1059 h 1063"/>
                <a:gd name="T34" fmla="*/ 396 w 539"/>
                <a:gd name="T35" fmla="*/ 1059 h 1063"/>
                <a:gd name="T36" fmla="*/ 418 w 539"/>
                <a:gd name="T37" fmla="*/ 1057 h 1063"/>
                <a:gd name="T38" fmla="*/ 459 w 539"/>
                <a:gd name="T39" fmla="*/ 861 h 1063"/>
                <a:gd name="T40" fmla="*/ 412 w 539"/>
                <a:gd name="T41" fmla="*/ 861 h 1063"/>
                <a:gd name="T42" fmla="*/ 390 w 539"/>
                <a:gd name="T43" fmla="*/ 859 h 1063"/>
                <a:gd name="T44" fmla="*/ 372 w 539"/>
                <a:gd name="T45" fmla="*/ 853 h 1063"/>
                <a:gd name="T46" fmla="*/ 360 w 539"/>
                <a:gd name="T47" fmla="*/ 845 h 1063"/>
                <a:gd name="T48" fmla="*/ 350 w 539"/>
                <a:gd name="T49" fmla="*/ 835 h 1063"/>
                <a:gd name="T50" fmla="*/ 340 w 539"/>
                <a:gd name="T51" fmla="*/ 823 h 1063"/>
                <a:gd name="T52" fmla="*/ 332 w 539"/>
                <a:gd name="T53" fmla="*/ 807 h 1063"/>
                <a:gd name="T54" fmla="*/ 332 w 539"/>
                <a:gd name="T55" fmla="*/ 790 h 1063"/>
                <a:gd name="T56" fmla="*/ 398 w 539"/>
                <a:gd name="T57" fmla="*/ 363 h 1063"/>
                <a:gd name="T58" fmla="*/ 515 w 539"/>
                <a:gd name="T59" fmla="*/ 363 h 1063"/>
                <a:gd name="T60" fmla="*/ 539 w 539"/>
                <a:gd name="T61" fmla="*/ 164 h 1063"/>
                <a:gd name="T62" fmla="*/ 412 w 539"/>
                <a:gd name="T63" fmla="*/ 164 h 1063"/>
                <a:gd name="T64" fmla="*/ 430 w 539"/>
                <a:gd name="T65" fmla="*/ 0 h 1063"/>
                <a:gd name="T66" fmla="*/ 173 w 539"/>
                <a:gd name="T67" fmla="*/ 0 h 1063"/>
                <a:gd name="T68" fmla="*/ 123 w 539"/>
                <a:gd name="T69" fmla="*/ 164 h 1063"/>
                <a:gd name="T70" fmla="*/ 24 w 539"/>
                <a:gd name="T71" fmla="*/ 164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9" h="1063">
                  <a:moveTo>
                    <a:pt x="24" y="164"/>
                  </a:moveTo>
                  <a:lnTo>
                    <a:pt x="0" y="363"/>
                  </a:lnTo>
                  <a:lnTo>
                    <a:pt x="99" y="363"/>
                  </a:lnTo>
                  <a:lnTo>
                    <a:pt x="46" y="839"/>
                  </a:lnTo>
                  <a:lnTo>
                    <a:pt x="42" y="887"/>
                  </a:lnTo>
                  <a:lnTo>
                    <a:pt x="42" y="926"/>
                  </a:lnTo>
                  <a:lnTo>
                    <a:pt x="44" y="960"/>
                  </a:lnTo>
                  <a:lnTo>
                    <a:pt x="54" y="988"/>
                  </a:lnTo>
                  <a:lnTo>
                    <a:pt x="66" y="1012"/>
                  </a:lnTo>
                  <a:lnTo>
                    <a:pt x="81" y="1028"/>
                  </a:lnTo>
                  <a:lnTo>
                    <a:pt x="103" y="1042"/>
                  </a:lnTo>
                  <a:lnTo>
                    <a:pt x="127" y="1052"/>
                  </a:lnTo>
                  <a:lnTo>
                    <a:pt x="157" y="1057"/>
                  </a:lnTo>
                  <a:lnTo>
                    <a:pt x="211" y="1063"/>
                  </a:lnTo>
                  <a:lnTo>
                    <a:pt x="274" y="1063"/>
                  </a:lnTo>
                  <a:lnTo>
                    <a:pt x="354" y="1061"/>
                  </a:lnTo>
                  <a:lnTo>
                    <a:pt x="376" y="1059"/>
                  </a:lnTo>
                  <a:lnTo>
                    <a:pt x="396" y="1059"/>
                  </a:lnTo>
                  <a:lnTo>
                    <a:pt x="418" y="1057"/>
                  </a:lnTo>
                  <a:lnTo>
                    <a:pt x="459" y="861"/>
                  </a:lnTo>
                  <a:lnTo>
                    <a:pt x="412" y="861"/>
                  </a:lnTo>
                  <a:lnTo>
                    <a:pt x="390" y="859"/>
                  </a:lnTo>
                  <a:lnTo>
                    <a:pt x="372" y="853"/>
                  </a:lnTo>
                  <a:lnTo>
                    <a:pt x="360" y="845"/>
                  </a:lnTo>
                  <a:lnTo>
                    <a:pt x="350" y="835"/>
                  </a:lnTo>
                  <a:lnTo>
                    <a:pt x="340" y="823"/>
                  </a:lnTo>
                  <a:lnTo>
                    <a:pt x="332" y="807"/>
                  </a:lnTo>
                  <a:lnTo>
                    <a:pt x="332" y="790"/>
                  </a:lnTo>
                  <a:lnTo>
                    <a:pt x="398" y="363"/>
                  </a:lnTo>
                  <a:lnTo>
                    <a:pt x="515" y="363"/>
                  </a:lnTo>
                  <a:lnTo>
                    <a:pt x="539" y="164"/>
                  </a:lnTo>
                  <a:lnTo>
                    <a:pt x="412" y="164"/>
                  </a:lnTo>
                  <a:lnTo>
                    <a:pt x="430" y="0"/>
                  </a:lnTo>
                  <a:lnTo>
                    <a:pt x="173" y="0"/>
                  </a:lnTo>
                  <a:lnTo>
                    <a:pt x="123" y="164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38347" y="1670996"/>
              <a:ext cx="371475" cy="1100138"/>
            </a:xfrm>
            <a:custGeom>
              <a:avLst/>
              <a:gdLst>
                <a:gd name="T0" fmla="*/ 169 w 468"/>
                <a:gd name="T1" fmla="*/ 0 h 1385"/>
                <a:gd name="T2" fmla="*/ 468 w 468"/>
                <a:gd name="T3" fmla="*/ 0 h 1385"/>
                <a:gd name="T4" fmla="*/ 285 w 468"/>
                <a:gd name="T5" fmla="*/ 1385 h 1385"/>
                <a:gd name="T6" fmla="*/ 0 w 468"/>
                <a:gd name="T7" fmla="*/ 1385 h 1385"/>
                <a:gd name="T8" fmla="*/ 169 w 468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385">
                  <a:moveTo>
                    <a:pt x="169" y="0"/>
                  </a:moveTo>
                  <a:lnTo>
                    <a:pt x="468" y="0"/>
                  </a:lnTo>
                  <a:lnTo>
                    <a:pt x="285" y="1385"/>
                  </a:lnTo>
                  <a:lnTo>
                    <a:pt x="0" y="138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355847" y="2040883"/>
              <a:ext cx="622300" cy="744538"/>
            </a:xfrm>
            <a:custGeom>
              <a:avLst/>
              <a:gdLst>
                <a:gd name="T0" fmla="*/ 320 w 784"/>
                <a:gd name="T1" fmla="*/ 393 h 937"/>
                <a:gd name="T2" fmla="*/ 344 w 784"/>
                <a:gd name="T3" fmla="*/ 282 h 937"/>
                <a:gd name="T4" fmla="*/ 374 w 784"/>
                <a:gd name="T5" fmla="*/ 219 h 937"/>
                <a:gd name="T6" fmla="*/ 410 w 784"/>
                <a:gd name="T7" fmla="*/ 195 h 937"/>
                <a:gd name="T8" fmla="*/ 456 w 784"/>
                <a:gd name="T9" fmla="*/ 197 h 937"/>
                <a:gd name="T10" fmla="*/ 481 w 784"/>
                <a:gd name="T11" fmla="*/ 217 h 937"/>
                <a:gd name="T12" fmla="*/ 491 w 784"/>
                <a:gd name="T13" fmla="*/ 251 h 937"/>
                <a:gd name="T14" fmla="*/ 495 w 784"/>
                <a:gd name="T15" fmla="*/ 302 h 937"/>
                <a:gd name="T16" fmla="*/ 487 w 784"/>
                <a:gd name="T17" fmla="*/ 376 h 937"/>
                <a:gd name="T18" fmla="*/ 476 w 784"/>
                <a:gd name="T19" fmla="*/ 475 h 937"/>
                <a:gd name="T20" fmla="*/ 458 w 784"/>
                <a:gd name="T21" fmla="*/ 574 h 937"/>
                <a:gd name="T22" fmla="*/ 438 w 784"/>
                <a:gd name="T23" fmla="*/ 659 h 937"/>
                <a:gd name="T24" fmla="*/ 410 w 784"/>
                <a:gd name="T25" fmla="*/ 723 h 937"/>
                <a:gd name="T26" fmla="*/ 374 w 784"/>
                <a:gd name="T27" fmla="*/ 747 h 937"/>
                <a:gd name="T28" fmla="*/ 328 w 784"/>
                <a:gd name="T29" fmla="*/ 745 h 937"/>
                <a:gd name="T30" fmla="*/ 300 w 784"/>
                <a:gd name="T31" fmla="*/ 719 h 937"/>
                <a:gd name="T32" fmla="*/ 289 w 784"/>
                <a:gd name="T33" fmla="*/ 669 h 937"/>
                <a:gd name="T34" fmla="*/ 293 w 784"/>
                <a:gd name="T35" fmla="*/ 608 h 937"/>
                <a:gd name="T36" fmla="*/ 302 w 784"/>
                <a:gd name="T37" fmla="*/ 522 h 937"/>
                <a:gd name="T38" fmla="*/ 774 w 784"/>
                <a:gd name="T39" fmla="*/ 473 h 937"/>
                <a:gd name="T40" fmla="*/ 784 w 784"/>
                <a:gd name="T41" fmla="*/ 290 h 937"/>
                <a:gd name="T42" fmla="*/ 770 w 784"/>
                <a:gd name="T43" fmla="*/ 185 h 937"/>
                <a:gd name="T44" fmla="*/ 734 w 784"/>
                <a:gd name="T45" fmla="*/ 110 h 937"/>
                <a:gd name="T46" fmla="*/ 682 w 784"/>
                <a:gd name="T47" fmla="*/ 58 h 937"/>
                <a:gd name="T48" fmla="*/ 609 w 784"/>
                <a:gd name="T49" fmla="*/ 22 h 937"/>
                <a:gd name="T50" fmla="*/ 507 w 784"/>
                <a:gd name="T51" fmla="*/ 2 h 937"/>
                <a:gd name="T52" fmla="*/ 386 w 784"/>
                <a:gd name="T53" fmla="*/ 2 h 937"/>
                <a:gd name="T54" fmla="*/ 283 w 784"/>
                <a:gd name="T55" fmla="*/ 24 h 937"/>
                <a:gd name="T56" fmla="*/ 189 w 784"/>
                <a:gd name="T57" fmla="*/ 72 h 937"/>
                <a:gd name="T58" fmla="*/ 112 w 784"/>
                <a:gd name="T59" fmla="*/ 147 h 937"/>
                <a:gd name="T60" fmla="*/ 60 w 784"/>
                <a:gd name="T61" fmla="*/ 245 h 937"/>
                <a:gd name="T62" fmla="*/ 24 w 784"/>
                <a:gd name="T63" fmla="*/ 384 h 937"/>
                <a:gd name="T64" fmla="*/ 2 w 784"/>
                <a:gd name="T65" fmla="*/ 564 h 937"/>
                <a:gd name="T66" fmla="*/ 4 w 784"/>
                <a:gd name="T67" fmla="*/ 707 h 937"/>
                <a:gd name="T68" fmla="*/ 32 w 784"/>
                <a:gd name="T69" fmla="*/ 804 h 937"/>
                <a:gd name="T70" fmla="*/ 92 w 784"/>
                <a:gd name="T71" fmla="*/ 876 h 937"/>
                <a:gd name="T72" fmla="*/ 175 w 784"/>
                <a:gd name="T73" fmla="*/ 917 h 937"/>
                <a:gd name="T74" fmla="*/ 277 w 784"/>
                <a:gd name="T75" fmla="*/ 935 h 937"/>
                <a:gd name="T76" fmla="*/ 400 w 784"/>
                <a:gd name="T77" fmla="*/ 935 h 937"/>
                <a:gd name="T78" fmla="*/ 501 w 784"/>
                <a:gd name="T79" fmla="*/ 915 h 937"/>
                <a:gd name="T80" fmla="*/ 593 w 784"/>
                <a:gd name="T81" fmla="*/ 870 h 937"/>
                <a:gd name="T82" fmla="*/ 672 w 784"/>
                <a:gd name="T83" fmla="*/ 794 h 937"/>
                <a:gd name="T84" fmla="*/ 724 w 784"/>
                <a:gd name="T85" fmla="*/ 699 h 937"/>
                <a:gd name="T86" fmla="*/ 760 w 784"/>
                <a:gd name="T87" fmla="*/ 56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937">
                  <a:moveTo>
                    <a:pt x="308" y="469"/>
                  </a:moveTo>
                  <a:lnTo>
                    <a:pt x="320" y="393"/>
                  </a:lnTo>
                  <a:lnTo>
                    <a:pt x="334" y="330"/>
                  </a:lnTo>
                  <a:lnTo>
                    <a:pt x="344" y="282"/>
                  </a:lnTo>
                  <a:lnTo>
                    <a:pt x="358" y="245"/>
                  </a:lnTo>
                  <a:lnTo>
                    <a:pt x="374" y="219"/>
                  </a:lnTo>
                  <a:lnTo>
                    <a:pt x="390" y="205"/>
                  </a:lnTo>
                  <a:lnTo>
                    <a:pt x="410" y="195"/>
                  </a:lnTo>
                  <a:lnTo>
                    <a:pt x="434" y="193"/>
                  </a:lnTo>
                  <a:lnTo>
                    <a:pt x="456" y="197"/>
                  </a:lnTo>
                  <a:lnTo>
                    <a:pt x="474" y="207"/>
                  </a:lnTo>
                  <a:lnTo>
                    <a:pt x="481" y="217"/>
                  </a:lnTo>
                  <a:lnTo>
                    <a:pt x="487" y="231"/>
                  </a:lnTo>
                  <a:lnTo>
                    <a:pt x="491" y="251"/>
                  </a:lnTo>
                  <a:lnTo>
                    <a:pt x="493" y="274"/>
                  </a:lnTo>
                  <a:lnTo>
                    <a:pt x="495" y="302"/>
                  </a:lnTo>
                  <a:lnTo>
                    <a:pt x="491" y="336"/>
                  </a:lnTo>
                  <a:lnTo>
                    <a:pt x="487" y="376"/>
                  </a:lnTo>
                  <a:lnTo>
                    <a:pt x="481" y="423"/>
                  </a:lnTo>
                  <a:lnTo>
                    <a:pt x="476" y="475"/>
                  </a:lnTo>
                  <a:lnTo>
                    <a:pt x="466" y="526"/>
                  </a:lnTo>
                  <a:lnTo>
                    <a:pt x="458" y="574"/>
                  </a:lnTo>
                  <a:lnTo>
                    <a:pt x="452" y="614"/>
                  </a:lnTo>
                  <a:lnTo>
                    <a:pt x="438" y="659"/>
                  </a:lnTo>
                  <a:lnTo>
                    <a:pt x="424" y="697"/>
                  </a:lnTo>
                  <a:lnTo>
                    <a:pt x="410" y="723"/>
                  </a:lnTo>
                  <a:lnTo>
                    <a:pt x="394" y="739"/>
                  </a:lnTo>
                  <a:lnTo>
                    <a:pt x="374" y="747"/>
                  </a:lnTo>
                  <a:lnTo>
                    <a:pt x="350" y="749"/>
                  </a:lnTo>
                  <a:lnTo>
                    <a:pt x="328" y="745"/>
                  </a:lnTo>
                  <a:lnTo>
                    <a:pt x="310" y="735"/>
                  </a:lnTo>
                  <a:lnTo>
                    <a:pt x="300" y="719"/>
                  </a:lnTo>
                  <a:lnTo>
                    <a:pt x="293" y="691"/>
                  </a:lnTo>
                  <a:lnTo>
                    <a:pt x="289" y="669"/>
                  </a:lnTo>
                  <a:lnTo>
                    <a:pt x="289" y="640"/>
                  </a:lnTo>
                  <a:lnTo>
                    <a:pt x="293" y="608"/>
                  </a:lnTo>
                  <a:lnTo>
                    <a:pt x="297" y="568"/>
                  </a:lnTo>
                  <a:lnTo>
                    <a:pt x="302" y="522"/>
                  </a:lnTo>
                  <a:lnTo>
                    <a:pt x="308" y="469"/>
                  </a:lnTo>
                  <a:close/>
                  <a:moveTo>
                    <a:pt x="774" y="473"/>
                  </a:moveTo>
                  <a:lnTo>
                    <a:pt x="782" y="378"/>
                  </a:lnTo>
                  <a:lnTo>
                    <a:pt x="784" y="290"/>
                  </a:lnTo>
                  <a:lnTo>
                    <a:pt x="780" y="235"/>
                  </a:lnTo>
                  <a:lnTo>
                    <a:pt x="770" y="185"/>
                  </a:lnTo>
                  <a:lnTo>
                    <a:pt x="752" y="139"/>
                  </a:lnTo>
                  <a:lnTo>
                    <a:pt x="734" y="110"/>
                  </a:lnTo>
                  <a:lnTo>
                    <a:pt x="710" y="82"/>
                  </a:lnTo>
                  <a:lnTo>
                    <a:pt x="682" y="58"/>
                  </a:lnTo>
                  <a:lnTo>
                    <a:pt x="649" y="38"/>
                  </a:lnTo>
                  <a:lnTo>
                    <a:pt x="609" y="22"/>
                  </a:lnTo>
                  <a:lnTo>
                    <a:pt x="561" y="10"/>
                  </a:lnTo>
                  <a:lnTo>
                    <a:pt x="507" y="2"/>
                  </a:lnTo>
                  <a:lnTo>
                    <a:pt x="446" y="0"/>
                  </a:lnTo>
                  <a:lnTo>
                    <a:pt x="386" y="2"/>
                  </a:lnTo>
                  <a:lnTo>
                    <a:pt x="332" y="10"/>
                  </a:lnTo>
                  <a:lnTo>
                    <a:pt x="283" y="24"/>
                  </a:lnTo>
                  <a:lnTo>
                    <a:pt x="239" y="42"/>
                  </a:lnTo>
                  <a:lnTo>
                    <a:pt x="189" y="72"/>
                  </a:lnTo>
                  <a:lnTo>
                    <a:pt x="147" y="108"/>
                  </a:lnTo>
                  <a:lnTo>
                    <a:pt x="112" y="147"/>
                  </a:lnTo>
                  <a:lnTo>
                    <a:pt x="84" y="193"/>
                  </a:lnTo>
                  <a:lnTo>
                    <a:pt x="60" y="245"/>
                  </a:lnTo>
                  <a:lnTo>
                    <a:pt x="42" y="298"/>
                  </a:lnTo>
                  <a:lnTo>
                    <a:pt x="24" y="384"/>
                  </a:lnTo>
                  <a:lnTo>
                    <a:pt x="10" y="469"/>
                  </a:lnTo>
                  <a:lnTo>
                    <a:pt x="2" y="564"/>
                  </a:lnTo>
                  <a:lnTo>
                    <a:pt x="0" y="653"/>
                  </a:lnTo>
                  <a:lnTo>
                    <a:pt x="4" y="707"/>
                  </a:lnTo>
                  <a:lnTo>
                    <a:pt x="16" y="759"/>
                  </a:lnTo>
                  <a:lnTo>
                    <a:pt x="32" y="804"/>
                  </a:lnTo>
                  <a:lnTo>
                    <a:pt x="58" y="842"/>
                  </a:lnTo>
                  <a:lnTo>
                    <a:pt x="92" y="876"/>
                  </a:lnTo>
                  <a:lnTo>
                    <a:pt x="135" y="902"/>
                  </a:lnTo>
                  <a:lnTo>
                    <a:pt x="175" y="917"/>
                  </a:lnTo>
                  <a:lnTo>
                    <a:pt x="223" y="927"/>
                  </a:lnTo>
                  <a:lnTo>
                    <a:pt x="277" y="935"/>
                  </a:lnTo>
                  <a:lnTo>
                    <a:pt x="338" y="937"/>
                  </a:lnTo>
                  <a:lnTo>
                    <a:pt x="400" y="935"/>
                  </a:lnTo>
                  <a:lnTo>
                    <a:pt x="454" y="927"/>
                  </a:lnTo>
                  <a:lnTo>
                    <a:pt x="501" y="915"/>
                  </a:lnTo>
                  <a:lnTo>
                    <a:pt x="545" y="900"/>
                  </a:lnTo>
                  <a:lnTo>
                    <a:pt x="593" y="870"/>
                  </a:lnTo>
                  <a:lnTo>
                    <a:pt x="637" y="834"/>
                  </a:lnTo>
                  <a:lnTo>
                    <a:pt x="672" y="794"/>
                  </a:lnTo>
                  <a:lnTo>
                    <a:pt x="700" y="749"/>
                  </a:lnTo>
                  <a:lnTo>
                    <a:pt x="724" y="699"/>
                  </a:lnTo>
                  <a:lnTo>
                    <a:pt x="740" y="646"/>
                  </a:lnTo>
                  <a:lnTo>
                    <a:pt x="760" y="560"/>
                  </a:lnTo>
                  <a:lnTo>
                    <a:pt x="774" y="47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005134" y="1929758"/>
              <a:ext cx="427038" cy="844550"/>
            </a:xfrm>
            <a:custGeom>
              <a:avLst/>
              <a:gdLst>
                <a:gd name="T0" fmla="*/ 24 w 539"/>
                <a:gd name="T1" fmla="*/ 164 h 1063"/>
                <a:gd name="T2" fmla="*/ 0 w 539"/>
                <a:gd name="T3" fmla="*/ 363 h 1063"/>
                <a:gd name="T4" fmla="*/ 99 w 539"/>
                <a:gd name="T5" fmla="*/ 363 h 1063"/>
                <a:gd name="T6" fmla="*/ 45 w 539"/>
                <a:gd name="T7" fmla="*/ 839 h 1063"/>
                <a:gd name="T8" fmla="*/ 41 w 539"/>
                <a:gd name="T9" fmla="*/ 887 h 1063"/>
                <a:gd name="T10" fmla="*/ 41 w 539"/>
                <a:gd name="T11" fmla="*/ 926 h 1063"/>
                <a:gd name="T12" fmla="*/ 45 w 539"/>
                <a:gd name="T13" fmla="*/ 960 h 1063"/>
                <a:gd name="T14" fmla="*/ 53 w 539"/>
                <a:gd name="T15" fmla="*/ 988 h 1063"/>
                <a:gd name="T16" fmla="*/ 65 w 539"/>
                <a:gd name="T17" fmla="*/ 1012 h 1063"/>
                <a:gd name="T18" fmla="*/ 81 w 539"/>
                <a:gd name="T19" fmla="*/ 1028 h 1063"/>
                <a:gd name="T20" fmla="*/ 103 w 539"/>
                <a:gd name="T21" fmla="*/ 1042 h 1063"/>
                <a:gd name="T22" fmla="*/ 129 w 539"/>
                <a:gd name="T23" fmla="*/ 1052 h 1063"/>
                <a:gd name="T24" fmla="*/ 159 w 539"/>
                <a:gd name="T25" fmla="*/ 1057 h 1063"/>
                <a:gd name="T26" fmla="*/ 210 w 539"/>
                <a:gd name="T27" fmla="*/ 1063 h 1063"/>
                <a:gd name="T28" fmla="*/ 274 w 539"/>
                <a:gd name="T29" fmla="*/ 1063 h 1063"/>
                <a:gd name="T30" fmla="*/ 354 w 539"/>
                <a:gd name="T31" fmla="*/ 1061 h 1063"/>
                <a:gd name="T32" fmla="*/ 376 w 539"/>
                <a:gd name="T33" fmla="*/ 1059 h 1063"/>
                <a:gd name="T34" fmla="*/ 395 w 539"/>
                <a:gd name="T35" fmla="*/ 1059 h 1063"/>
                <a:gd name="T36" fmla="*/ 417 w 539"/>
                <a:gd name="T37" fmla="*/ 1057 h 1063"/>
                <a:gd name="T38" fmla="*/ 459 w 539"/>
                <a:gd name="T39" fmla="*/ 861 h 1063"/>
                <a:gd name="T40" fmla="*/ 413 w 539"/>
                <a:gd name="T41" fmla="*/ 861 h 1063"/>
                <a:gd name="T42" fmla="*/ 392 w 539"/>
                <a:gd name="T43" fmla="*/ 859 h 1063"/>
                <a:gd name="T44" fmla="*/ 374 w 539"/>
                <a:gd name="T45" fmla="*/ 853 h 1063"/>
                <a:gd name="T46" fmla="*/ 360 w 539"/>
                <a:gd name="T47" fmla="*/ 845 h 1063"/>
                <a:gd name="T48" fmla="*/ 352 w 539"/>
                <a:gd name="T49" fmla="*/ 835 h 1063"/>
                <a:gd name="T50" fmla="*/ 340 w 539"/>
                <a:gd name="T51" fmla="*/ 823 h 1063"/>
                <a:gd name="T52" fmla="*/ 334 w 539"/>
                <a:gd name="T53" fmla="*/ 807 h 1063"/>
                <a:gd name="T54" fmla="*/ 332 w 539"/>
                <a:gd name="T55" fmla="*/ 790 h 1063"/>
                <a:gd name="T56" fmla="*/ 397 w 539"/>
                <a:gd name="T57" fmla="*/ 363 h 1063"/>
                <a:gd name="T58" fmla="*/ 517 w 539"/>
                <a:gd name="T59" fmla="*/ 363 h 1063"/>
                <a:gd name="T60" fmla="*/ 539 w 539"/>
                <a:gd name="T61" fmla="*/ 164 h 1063"/>
                <a:gd name="T62" fmla="*/ 411 w 539"/>
                <a:gd name="T63" fmla="*/ 164 h 1063"/>
                <a:gd name="T64" fmla="*/ 431 w 539"/>
                <a:gd name="T65" fmla="*/ 0 h 1063"/>
                <a:gd name="T66" fmla="*/ 173 w 539"/>
                <a:gd name="T67" fmla="*/ 0 h 1063"/>
                <a:gd name="T68" fmla="*/ 123 w 539"/>
                <a:gd name="T69" fmla="*/ 164 h 1063"/>
                <a:gd name="T70" fmla="*/ 24 w 539"/>
                <a:gd name="T71" fmla="*/ 164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9" h="1063">
                  <a:moveTo>
                    <a:pt x="24" y="164"/>
                  </a:moveTo>
                  <a:lnTo>
                    <a:pt x="0" y="363"/>
                  </a:lnTo>
                  <a:lnTo>
                    <a:pt x="99" y="363"/>
                  </a:lnTo>
                  <a:lnTo>
                    <a:pt x="45" y="839"/>
                  </a:lnTo>
                  <a:lnTo>
                    <a:pt x="41" y="887"/>
                  </a:lnTo>
                  <a:lnTo>
                    <a:pt x="41" y="926"/>
                  </a:lnTo>
                  <a:lnTo>
                    <a:pt x="45" y="960"/>
                  </a:lnTo>
                  <a:lnTo>
                    <a:pt x="53" y="988"/>
                  </a:lnTo>
                  <a:lnTo>
                    <a:pt x="65" y="1012"/>
                  </a:lnTo>
                  <a:lnTo>
                    <a:pt x="81" y="1028"/>
                  </a:lnTo>
                  <a:lnTo>
                    <a:pt x="103" y="1042"/>
                  </a:lnTo>
                  <a:lnTo>
                    <a:pt x="129" y="1052"/>
                  </a:lnTo>
                  <a:lnTo>
                    <a:pt x="159" y="1057"/>
                  </a:lnTo>
                  <a:lnTo>
                    <a:pt x="210" y="1063"/>
                  </a:lnTo>
                  <a:lnTo>
                    <a:pt x="274" y="1063"/>
                  </a:lnTo>
                  <a:lnTo>
                    <a:pt x="354" y="1061"/>
                  </a:lnTo>
                  <a:lnTo>
                    <a:pt x="376" y="1059"/>
                  </a:lnTo>
                  <a:lnTo>
                    <a:pt x="395" y="1059"/>
                  </a:lnTo>
                  <a:lnTo>
                    <a:pt x="417" y="1057"/>
                  </a:lnTo>
                  <a:lnTo>
                    <a:pt x="459" y="861"/>
                  </a:lnTo>
                  <a:lnTo>
                    <a:pt x="413" y="861"/>
                  </a:lnTo>
                  <a:lnTo>
                    <a:pt x="392" y="859"/>
                  </a:lnTo>
                  <a:lnTo>
                    <a:pt x="374" y="853"/>
                  </a:lnTo>
                  <a:lnTo>
                    <a:pt x="360" y="845"/>
                  </a:lnTo>
                  <a:lnTo>
                    <a:pt x="352" y="835"/>
                  </a:lnTo>
                  <a:lnTo>
                    <a:pt x="340" y="823"/>
                  </a:lnTo>
                  <a:lnTo>
                    <a:pt x="334" y="807"/>
                  </a:lnTo>
                  <a:lnTo>
                    <a:pt x="332" y="790"/>
                  </a:lnTo>
                  <a:lnTo>
                    <a:pt x="397" y="363"/>
                  </a:lnTo>
                  <a:lnTo>
                    <a:pt x="517" y="363"/>
                  </a:lnTo>
                  <a:lnTo>
                    <a:pt x="539" y="164"/>
                  </a:lnTo>
                  <a:lnTo>
                    <a:pt x="411" y="164"/>
                  </a:lnTo>
                  <a:lnTo>
                    <a:pt x="431" y="0"/>
                  </a:lnTo>
                  <a:lnTo>
                    <a:pt x="173" y="0"/>
                  </a:lnTo>
                  <a:lnTo>
                    <a:pt x="123" y="164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6063622" y="2040883"/>
              <a:ext cx="968375" cy="744538"/>
            </a:xfrm>
            <a:custGeom>
              <a:avLst/>
              <a:gdLst>
                <a:gd name="T0" fmla="*/ 380 w 1221"/>
                <a:gd name="T1" fmla="*/ 24 h 937"/>
                <a:gd name="T2" fmla="*/ 402 w 1221"/>
                <a:gd name="T3" fmla="*/ 116 h 937"/>
                <a:gd name="T4" fmla="*/ 471 w 1221"/>
                <a:gd name="T5" fmla="*/ 42 h 937"/>
                <a:gd name="T6" fmla="*/ 535 w 1221"/>
                <a:gd name="T7" fmla="*/ 16 h 937"/>
                <a:gd name="T8" fmla="*/ 607 w 1221"/>
                <a:gd name="T9" fmla="*/ 2 h 937"/>
                <a:gd name="T10" fmla="*/ 869 w 1221"/>
                <a:gd name="T11" fmla="*/ 2 h 937"/>
                <a:gd name="T12" fmla="*/ 971 w 1221"/>
                <a:gd name="T13" fmla="*/ 4 h 937"/>
                <a:gd name="T14" fmla="*/ 1078 w 1221"/>
                <a:gd name="T15" fmla="*/ 24 h 937"/>
                <a:gd name="T16" fmla="*/ 1146 w 1221"/>
                <a:gd name="T17" fmla="*/ 58 h 937"/>
                <a:gd name="T18" fmla="*/ 1192 w 1221"/>
                <a:gd name="T19" fmla="*/ 112 h 937"/>
                <a:gd name="T20" fmla="*/ 1217 w 1221"/>
                <a:gd name="T21" fmla="*/ 187 h 937"/>
                <a:gd name="T22" fmla="*/ 1217 w 1221"/>
                <a:gd name="T23" fmla="*/ 288 h 937"/>
                <a:gd name="T24" fmla="*/ 1166 w 1221"/>
                <a:gd name="T25" fmla="*/ 747 h 937"/>
                <a:gd name="T26" fmla="*/ 1158 w 1221"/>
                <a:gd name="T27" fmla="*/ 808 h 937"/>
                <a:gd name="T28" fmla="*/ 1150 w 1221"/>
                <a:gd name="T29" fmla="*/ 874 h 937"/>
                <a:gd name="T30" fmla="*/ 1144 w 1221"/>
                <a:gd name="T31" fmla="*/ 917 h 937"/>
                <a:gd name="T32" fmla="*/ 879 w 1221"/>
                <a:gd name="T33" fmla="*/ 872 h 937"/>
                <a:gd name="T34" fmla="*/ 851 w 1221"/>
                <a:gd name="T35" fmla="*/ 854 h 937"/>
                <a:gd name="T36" fmla="*/ 786 w 1221"/>
                <a:gd name="T37" fmla="*/ 908 h 937"/>
                <a:gd name="T38" fmla="*/ 704 w 1221"/>
                <a:gd name="T39" fmla="*/ 933 h 937"/>
                <a:gd name="T40" fmla="*/ 617 w 1221"/>
                <a:gd name="T41" fmla="*/ 935 h 937"/>
                <a:gd name="T42" fmla="*/ 545 w 1221"/>
                <a:gd name="T43" fmla="*/ 917 h 937"/>
                <a:gd name="T44" fmla="*/ 495 w 1221"/>
                <a:gd name="T45" fmla="*/ 890 h 937"/>
                <a:gd name="T46" fmla="*/ 460 w 1221"/>
                <a:gd name="T47" fmla="*/ 844 h 937"/>
                <a:gd name="T48" fmla="*/ 442 w 1221"/>
                <a:gd name="T49" fmla="*/ 784 h 937"/>
                <a:gd name="T50" fmla="*/ 442 w 1221"/>
                <a:gd name="T51" fmla="*/ 679 h 937"/>
                <a:gd name="T52" fmla="*/ 466 w 1221"/>
                <a:gd name="T53" fmla="*/ 570 h 937"/>
                <a:gd name="T54" fmla="*/ 515 w 1221"/>
                <a:gd name="T55" fmla="*/ 491 h 937"/>
                <a:gd name="T56" fmla="*/ 597 w 1221"/>
                <a:gd name="T57" fmla="*/ 431 h 937"/>
                <a:gd name="T58" fmla="*/ 722 w 1221"/>
                <a:gd name="T59" fmla="*/ 389 h 937"/>
                <a:gd name="T60" fmla="*/ 873 w 1221"/>
                <a:gd name="T61" fmla="*/ 354 h 937"/>
                <a:gd name="T62" fmla="*/ 915 w 1221"/>
                <a:gd name="T63" fmla="*/ 330 h 937"/>
                <a:gd name="T64" fmla="*/ 933 w 1221"/>
                <a:gd name="T65" fmla="*/ 304 h 937"/>
                <a:gd name="T66" fmla="*/ 937 w 1221"/>
                <a:gd name="T67" fmla="*/ 257 h 937"/>
                <a:gd name="T68" fmla="*/ 919 w 1221"/>
                <a:gd name="T69" fmla="*/ 227 h 937"/>
                <a:gd name="T70" fmla="*/ 873 w 1221"/>
                <a:gd name="T71" fmla="*/ 219 h 937"/>
                <a:gd name="T72" fmla="*/ 843 w 1221"/>
                <a:gd name="T73" fmla="*/ 223 h 937"/>
                <a:gd name="T74" fmla="*/ 790 w 1221"/>
                <a:gd name="T75" fmla="*/ 233 h 937"/>
                <a:gd name="T76" fmla="*/ 666 w 1221"/>
                <a:gd name="T77" fmla="*/ 253 h 937"/>
                <a:gd name="T78" fmla="*/ 563 w 1221"/>
                <a:gd name="T79" fmla="*/ 278 h 937"/>
                <a:gd name="T80" fmla="*/ 479 w 1221"/>
                <a:gd name="T81" fmla="*/ 316 h 937"/>
                <a:gd name="T82" fmla="*/ 416 w 1221"/>
                <a:gd name="T83" fmla="*/ 372 h 937"/>
                <a:gd name="T84" fmla="*/ 374 w 1221"/>
                <a:gd name="T85" fmla="*/ 451 h 937"/>
                <a:gd name="T86" fmla="*/ 281 w 1221"/>
                <a:gd name="T87" fmla="*/ 917 h 937"/>
                <a:gd name="T88" fmla="*/ 104 w 1221"/>
                <a:gd name="T89" fmla="*/ 24 h 937"/>
                <a:gd name="T90" fmla="*/ 774 w 1221"/>
                <a:gd name="T91" fmla="*/ 739 h 937"/>
                <a:gd name="T92" fmla="*/ 746 w 1221"/>
                <a:gd name="T93" fmla="*/ 715 h 937"/>
                <a:gd name="T94" fmla="*/ 732 w 1221"/>
                <a:gd name="T95" fmla="*/ 671 h 937"/>
                <a:gd name="T96" fmla="*/ 738 w 1221"/>
                <a:gd name="T97" fmla="*/ 616 h 937"/>
                <a:gd name="T98" fmla="*/ 754 w 1221"/>
                <a:gd name="T99" fmla="*/ 574 h 937"/>
                <a:gd name="T100" fmla="*/ 786 w 1221"/>
                <a:gd name="T101" fmla="*/ 540 h 937"/>
                <a:gd name="T102" fmla="*/ 822 w 1221"/>
                <a:gd name="T103" fmla="*/ 522 h 937"/>
                <a:gd name="T104" fmla="*/ 865 w 1221"/>
                <a:gd name="T105" fmla="*/ 509 h 937"/>
                <a:gd name="T106" fmla="*/ 903 w 1221"/>
                <a:gd name="T107" fmla="*/ 493 h 937"/>
                <a:gd name="T108" fmla="*/ 905 w 1221"/>
                <a:gd name="T109" fmla="*/ 594 h 937"/>
                <a:gd name="T110" fmla="*/ 885 w 1221"/>
                <a:gd name="T111" fmla="*/ 677 h 937"/>
                <a:gd name="T112" fmla="*/ 851 w 1221"/>
                <a:gd name="T113" fmla="*/ 725 h 937"/>
                <a:gd name="T114" fmla="*/ 794 w 1221"/>
                <a:gd name="T115" fmla="*/ 741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1" h="937">
                  <a:moveTo>
                    <a:pt x="104" y="24"/>
                  </a:moveTo>
                  <a:lnTo>
                    <a:pt x="380" y="24"/>
                  </a:lnTo>
                  <a:lnTo>
                    <a:pt x="376" y="165"/>
                  </a:lnTo>
                  <a:lnTo>
                    <a:pt x="402" y="116"/>
                  </a:lnTo>
                  <a:lnTo>
                    <a:pt x="434" y="76"/>
                  </a:lnTo>
                  <a:lnTo>
                    <a:pt x="471" y="42"/>
                  </a:lnTo>
                  <a:lnTo>
                    <a:pt x="499" y="28"/>
                  </a:lnTo>
                  <a:lnTo>
                    <a:pt x="535" y="16"/>
                  </a:lnTo>
                  <a:lnTo>
                    <a:pt x="571" y="8"/>
                  </a:lnTo>
                  <a:lnTo>
                    <a:pt x="607" y="2"/>
                  </a:lnTo>
                  <a:lnTo>
                    <a:pt x="637" y="0"/>
                  </a:lnTo>
                  <a:lnTo>
                    <a:pt x="869" y="2"/>
                  </a:lnTo>
                  <a:lnTo>
                    <a:pt x="895" y="0"/>
                  </a:lnTo>
                  <a:lnTo>
                    <a:pt x="971" y="4"/>
                  </a:lnTo>
                  <a:lnTo>
                    <a:pt x="1036" y="14"/>
                  </a:lnTo>
                  <a:lnTo>
                    <a:pt x="1078" y="24"/>
                  </a:lnTo>
                  <a:lnTo>
                    <a:pt x="1114" y="38"/>
                  </a:lnTo>
                  <a:lnTo>
                    <a:pt x="1146" y="58"/>
                  </a:lnTo>
                  <a:lnTo>
                    <a:pt x="1172" y="82"/>
                  </a:lnTo>
                  <a:lnTo>
                    <a:pt x="1192" y="112"/>
                  </a:lnTo>
                  <a:lnTo>
                    <a:pt x="1207" y="147"/>
                  </a:lnTo>
                  <a:lnTo>
                    <a:pt x="1217" y="187"/>
                  </a:lnTo>
                  <a:lnTo>
                    <a:pt x="1221" y="233"/>
                  </a:lnTo>
                  <a:lnTo>
                    <a:pt x="1217" y="288"/>
                  </a:lnTo>
                  <a:lnTo>
                    <a:pt x="1168" y="725"/>
                  </a:lnTo>
                  <a:lnTo>
                    <a:pt x="1166" y="747"/>
                  </a:lnTo>
                  <a:lnTo>
                    <a:pt x="1162" y="777"/>
                  </a:lnTo>
                  <a:lnTo>
                    <a:pt x="1158" y="808"/>
                  </a:lnTo>
                  <a:lnTo>
                    <a:pt x="1154" y="842"/>
                  </a:lnTo>
                  <a:lnTo>
                    <a:pt x="1150" y="874"/>
                  </a:lnTo>
                  <a:lnTo>
                    <a:pt x="1146" y="900"/>
                  </a:lnTo>
                  <a:lnTo>
                    <a:pt x="1144" y="917"/>
                  </a:lnTo>
                  <a:lnTo>
                    <a:pt x="885" y="917"/>
                  </a:lnTo>
                  <a:lnTo>
                    <a:pt x="879" y="872"/>
                  </a:lnTo>
                  <a:lnTo>
                    <a:pt x="875" y="818"/>
                  </a:lnTo>
                  <a:lnTo>
                    <a:pt x="851" y="854"/>
                  </a:lnTo>
                  <a:lnTo>
                    <a:pt x="822" y="884"/>
                  </a:lnTo>
                  <a:lnTo>
                    <a:pt x="786" y="908"/>
                  </a:lnTo>
                  <a:lnTo>
                    <a:pt x="746" y="923"/>
                  </a:lnTo>
                  <a:lnTo>
                    <a:pt x="704" y="933"/>
                  </a:lnTo>
                  <a:lnTo>
                    <a:pt x="660" y="937"/>
                  </a:lnTo>
                  <a:lnTo>
                    <a:pt x="617" y="935"/>
                  </a:lnTo>
                  <a:lnTo>
                    <a:pt x="579" y="929"/>
                  </a:lnTo>
                  <a:lnTo>
                    <a:pt x="545" y="917"/>
                  </a:lnTo>
                  <a:lnTo>
                    <a:pt x="517" y="906"/>
                  </a:lnTo>
                  <a:lnTo>
                    <a:pt x="495" y="890"/>
                  </a:lnTo>
                  <a:lnTo>
                    <a:pt x="475" y="868"/>
                  </a:lnTo>
                  <a:lnTo>
                    <a:pt x="460" y="844"/>
                  </a:lnTo>
                  <a:lnTo>
                    <a:pt x="450" y="816"/>
                  </a:lnTo>
                  <a:lnTo>
                    <a:pt x="442" y="784"/>
                  </a:lnTo>
                  <a:lnTo>
                    <a:pt x="438" y="735"/>
                  </a:lnTo>
                  <a:lnTo>
                    <a:pt x="442" y="679"/>
                  </a:lnTo>
                  <a:lnTo>
                    <a:pt x="450" y="620"/>
                  </a:lnTo>
                  <a:lnTo>
                    <a:pt x="466" y="570"/>
                  </a:lnTo>
                  <a:lnTo>
                    <a:pt x="487" y="526"/>
                  </a:lnTo>
                  <a:lnTo>
                    <a:pt x="515" y="491"/>
                  </a:lnTo>
                  <a:lnTo>
                    <a:pt x="551" y="459"/>
                  </a:lnTo>
                  <a:lnTo>
                    <a:pt x="597" y="431"/>
                  </a:lnTo>
                  <a:lnTo>
                    <a:pt x="654" y="409"/>
                  </a:lnTo>
                  <a:lnTo>
                    <a:pt x="722" y="389"/>
                  </a:lnTo>
                  <a:lnTo>
                    <a:pt x="843" y="364"/>
                  </a:lnTo>
                  <a:lnTo>
                    <a:pt x="873" y="354"/>
                  </a:lnTo>
                  <a:lnTo>
                    <a:pt x="897" y="344"/>
                  </a:lnTo>
                  <a:lnTo>
                    <a:pt x="915" y="330"/>
                  </a:lnTo>
                  <a:lnTo>
                    <a:pt x="925" y="320"/>
                  </a:lnTo>
                  <a:lnTo>
                    <a:pt x="933" y="304"/>
                  </a:lnTo>
                  <a:lnTo>
                    <a:pt x="937" y="282"/>
                  </a:lnTo>
                  <a:lnTo>
                    <a:pt x="937" y="257"/>
                  </a:lnTo>
                  <a:lnTo>
                    <a:pt x="931" y="239"/>
                  </a:lnTo>
                  <a:lnTo>
                    <a:pt x="919" y="227"/>
                  </a:lnTo>
                  <a:lnTo>
                    <a:pt x="899" y="221"/>
                  </a:lnTo>
                  <a:lnTo>
                    <a:pt x="873" y="219"/>
                  </a:lnTo>
                  <a:lnTo>
                    <a:pt x="863" y="221"/>
                  </a:lnTo>
                  <a:lnTo>
                    <a:pt x="843" y="223"/>
                  </a:lnTo>
                  <a:lnTo>
                    <a:pt x="820" y="229"/>
                  </a:lnTo>
                  <a:lnTo>
                    <a:pt x="790" y="233"/>
                  </a:lnTo>
                  <a:lnTo>
                    <a:pt x="726" y="243"/>
                  </a:lnTo>
                  <a:lnTo>
                    <a:pt x="666" y="253"/>
                  </a:lnTo>
                  <a:lnTo>
                    <a:pt x="613" y="264"/>
                  </a:lnTo>
                  <a:lnTo>
                    <a:pt x="563" y="278"/>
                  </a:lnTo>
                  <a:lnTo>
                    <a:pt x="519" y="296"/>
                  </a:lnTo>
                  <a:lnTo>
                    <a:pt x="479" y="316"/>
                  </a:lnTo>
                  <a:lnTo>
                    <a:pt x="446" y="342"/>
                  </a:lnTo>
                  <a:lnTo>
                    <a:pt x="416" y="372"/>
                  </a:lnTo>
                  <a:lnTo>
                    <a:pt x="392" y="409"/>
                  </a:lnTo>
                  <a:lnTo>
                    <a:pt x="374" y="451"/>
                  </a:lnTo>
                  <a:lnTo>
                    <a:pt x="362" y="505"/>
                  </a:lnTo>
                  <a:lnTo>
                    <a:pt x="281" y="917"/>
                  </a:lnTo>
                  <a:lnTo>
                    <a:pt x="0" y="917"/>
                  </a:lnTo>
                  <a:lnTo>
                    <a:pt x="104" y="24"/>
                  </a:lnTo>
                  <a:close/>
                  <a:moveTo>
                    <a:pt x="794" y="741"/>
                  </a:moveTo>
                  <a:lnTo>
                    <a:pt x="774" y="739"/>
                  </a:lnTo>
                  <a:lnTo>
                    <a:pt x="758" y="729"/>
                  </a:lnTo>
                  <a:lnTo>
                    <a:pt x="746" y="715"/>
                  </a:lnTo>
                  <a:lnTo>
                    <a:pt x="736" y="695"/>
                  </a:lnTo>
                  <a:lnTo>
                    <a:pt x="732" y="671"/>
                  </a:lnTo>
                  <a:lnTo>
                    <a:pt x="734" y="646"/>
                  </a:lnTo>
                  <a:lnTo>
                    <a:pt x="738" y="616"/>
                  </a:lnTo>
                  <a:lnTo>
                    <a:pt x="744" y="592"/>
                  </a:lnTo>
                  <a:lnTo>
                    <a:pt x="754" y="574"/>
                  </a:lnTo>
                  <a:lnTo>
                    <a:pt x="768" y="556"/>
                  </a:lnTo>
                  <a:lnTo>
                    <a:pt x="786" y="540"/>
                  </a:lnTo>
                  <a:lnTo>
                    <a:pt x="808" y="528"/>
                  </a:lnTo>
                  <a:lnTo>
                    <a:pt x="822" y="522"/>
                  </a:lnTo>
                  <a:lnTo>
                    <a:pt x="843" y="517"/>
                  </a:lnTo>
                  <a:lnTo>
                    <a:pt x="865" y="509"/>
                  </a:lnTo>
                  <a:lnTo>
                    <a:pt x="887" y="501"/>
                  </a:lnTo>
                  <a:lnTo>
                    <a:pt x="903" y="493"/>
                  </a:lnTo>
                  <a:lnTo>
                    <a:pt x="913" y="487"/>
                  </a:lnTo>
                  <a:lnTo>
                    <a:pt x="905" y="594"/>
                  </a:lnTo>
                  <a:lnTo>
                    <a:pt x="897" y="640"/>
                  </a:lnTo>
                  <a:lnTo>
                    <a:pt x="885" y="677"/>
                  </a:lnTo>
                  <a:lnTo>
                    <a:pt x="871" y="705"/>
                  </a:lnTo>
                  <a:lnTo>
                    <a:pt x="851" y="725"/>
                  </a:lnTo>
                  <a:lnTo>
                    <a:pt x="826" y="737"/>
                  </a:lnTo>
                  <a:lnTo>
                    <a:pt x="794" y="74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79322" y="2059933"/>
              <a:ext cx="307975" cy="709613"/>
            </a:xfrm>
            <a:custGeom>
              <a:avLst/>
              <a:gdLst>
                <a:gd name="T0" fmla="*/ 91 w 387"/>
                <a:gd name="T1" fmla="*/ 0 h 893"/>
                <a:gd name="T2" fmla="*/ 0 w 387"/>
                <a:gd name="T3" fmla="*/ 893 h 893"/>
                <a:gd name="T4" fmla="*/ 280 w 387"/>
                <a:gd name="T5" fmla="*/ 893 h 893"/>
                <a:gd name="T6" fmla="*/ 387 w 387"/>
                <a:gd name="T7" fmla="*/ 0 h 893"/>
                <a:gd name="T8" fmla="*/ 91 w 387"/>
                <a:gd name="T9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893">
                  <a:moveTo>
                    <a:pt x="91" y="0"/>
                  </a:moveTo>
                  <a:lnTo>
                    <a:pt x="0" y="893"/>
                  </a:lnTo>
                  <a:lnTo>
                    <a:pt x="280" y="893"/>
                  </a:lnTo>
                  <a:lnTo>
                    <a:pt x="387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2071578" y="6524855"/>
            <a:ext cx="80488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/>
              <a:t>This document is confidential, proprietary, and contains trade secrets of Intralot. Republication or redistribution without the written consent of Intralot is prohibited and exemption from public disclosure is claimed.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5348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122364"/>
            <a:ext cx="11227981" cy="2651351"/>
          </a:xfrm>
        </p:spPr>
        <p:txBody>
          <a:bodyPr/>
          <a:lstStyle/>
          <a:p>
            <a:r>
              <a:rPr lang="en-US" dirty="0" smtClean="0"/>
              <a:t>Competing In Today’s Lottery World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Ohio Case Study</a:t>
            </a:r>
          </a:p>
        </p:txBody>
      </p:sp>
    </p:spTree>
    <p:extLst>
      <p:ext uri="{BB962C8B-B14F-4D97-AF65-F5344CB8AC3E}">
        <p14:creationId xmlns:p14="http://schemas.microsoft.com/office/powerpoint/2010/main" val="3831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26" y="3498188"/>
            <a:ext cx="5862874" cy="3109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Vending – OH WinStations CY09-CY15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87341" y="1476288"/>
            <a:ext cx="52869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Install Base increased from 1422 to </a:t>
            </a:r>
            <a:r>
              <a:rPr lang="en-US" sz="2200" b="1" dirty="0" smtClean="0"/>
              <a:t>2078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Average Daily Sales (ADS) per WinStation</a:t>
            </a:r>
          </a:p>
          <a:p>
            <a:pPr lvl="1"/>
            <a:r>
              <a:rPr lang="en-US" sz="2200" b="1" dirty="0" smtClean="0"/>
              <a:t>increased from $355 to $</a:t>
            </a:r>
            <a:r>
              <a:rPr lang="en-US" sz="2200" b="1" dirty="0" smtClean="0"/>
              <a:t>403</a:t>
            </a:r>
            <a:endParaRPr lang="en-US" sz="2200" b="1" dirty="0" smtClean="0"/>
          </a:p>
        </p:txBody>
      </p:sp>
      <p:sp>
        <p:nvSpPr>
          <p:cNvPr id="6" name="TextBox 3"/>
          <p:cNvSpPr txBox="1"/>
          <p:nvPr/>
        </p:nvSpPr>
        <p:spPr>
          <a:xfrm>
            <a:off x="829653" y="5426558"/>
            <a:ext cx="460629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none" cap="none" spc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Total</a:t>
            </a:r>
            <a:r>
              <a:rPr lang="en-US" sz="3200" b="1" u="none" cap="none" spc="0" baseline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 Sales - $1.5+ Billion</a:t>
            </a:r>
            <a:endParaRPr lang="en-US" sz="3200" b="1" u="none" cap="none" spc="0" dirty="0">
              <a:ln w="6350">
                <a:solidFill>
                  <a:schemeClr val="accent4"/>
                </a:solidFill>
              </a:ln>
              <a:solidFill>
                <a:srgbClr val="FF0000"/>
              </a:solidFill>
              <a:effectLst>
                <a:reflection blurRad="6350" endPos="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8" y="1119501"/>
            <a:ext cx="6341659" cy="38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Vending – OH MPs CY09-CY15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1952" y="1671452"/>
            <a:ext cx="46383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Install Base increased from 493 to </a:t>
            </a:r>
            <a:r>
              <a:rPr lang="en-US" sz="2000" b="1" dirty="0" smtClean="0"/>
              <a:t>2518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Average Daily Sales (ADS) per MP</a:t>
            </a:r>
          </a:p>
          <a:p>
            <a:pPr lvl="1"/>
            <a:r>
              <a:rPr lang="en-US" sz="2000" b="1" dirty="0" smtClean="0"/>
              <a:t>increased from $62 to $</a:t>
            </a:r>
            <a:r>
              <a:rPr lang="en-US" sz="2000" b="1" dirty="0" smtClean="0"/>
              <a:t>294</a:t>
            </a:r>
            <a:endParaRPr lang="en-US" sz="2000" b="1" dirty="0" smtClean="0"/>
          </a:p>
        </p:txBody>
      </p:sp>
      <p:sp>
        <p:nvSpPr>
          <p:cNvPr id="9" name="TextBox 3"/>
          <p:cNvSpPr txBox="1"/>
          <p:nvPr/>
        </p:nvSpPr>
        <p:spPr>
          <a:xfrm>
            <a:off x="594360" y="5609974"/>
            <a:ext cx="483489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none" cap="none" spc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Total</a:t>
            </a:r>
            <a:r>
              <a:rPr lang="en-US" sz="3200" b="1" u="none" cap="none" spc="0" baseline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 Sales - $900+ Million</a:t>
            </a:r>
            <a:endParaRPr lang="en-US" sz="3200" b="1" u="none" cap="none" spc="0" dirty="0">
              <a:ln w="6350">
                <a:solidFill>
                  <a:schemeClr val="accent4"/>
                </a:solidFill>
              </a:ln>
              <a:solidFill>
                <a:srgbClr val="FF0000"/>
              </a:solidFill>
              <a:effectLst>
                <a:reflection blurRad="6350" endPos="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6" y="3807379"/>
            <a:ext cx="5379719" cy="3050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" y="1082663"/>
            <a:ext cx="6486415" cy="42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New Channel,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New Game</a:t>
            </a:r>
            <a:r>
              <a:rPr lang="en-US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68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EZPLAY</a:t>
            </a:r>
            <a:r>
              <a:rPr lang="en-US" dirty="0" smtClean="0">
                <a:latin typeface="Calibri"/>
              </a:rPr>
              <a:t>® </a:t>
            </a:r>
            <a:r>
              <a:rPr lang="en-US" dirty="0" smtClean="0"/>
              <a:t>TAP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125" y="1352102"/>
            <a:ext cx="73674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EZPLAY</a:t>
            </a:r>
            <a:r>
              <a:rPr lang="en-US" sz="2400" b="1" dirty="0" smtClean="0">
                <a:latin typeface="Calibri"/>
              </a:rPr>
              <a:t>® TAP games are interactive, predetermined, instant win, Lottery games played on self-service terminals through a touch screen interface</a:t>
            </a:r>
            <a:r>
              <a:rPr lang="en-US" sz="2400" b="1" dirty="0" smtClean="0">
                <a:latin typeface="Calibri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/>
              </a:rPr>
              <a:t>Sold only in veteran and fraternal clubs</a:t>
            </a:r>
            <a:endParaRPr lang="en-US" sz="2400" dirty="0" smtClean="0"/>
          </a:p>
          <a:p>
            <a:pPr marL="0"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89" y="1234718"/>
            <a:ext cx="3493310" cy="17915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8" y="3471484"/>
            <a:ext cx="3471798" cy="260971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96" y="3383427"/>
            <a:ext cx="3672348" cy="275441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50" y="3383427"/>
            <a:ext cx="3672548" cy="2754411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01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Retailer Recruiting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it easy!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73942" y="1666960"/>
            <a:ext cx="6820912" cy="47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7310" y="1493557"/>
            <a:ext cx="5249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EZPLAY Tap®</a:t>
            </a:r>
            <a:r>
              <a:rPr lang="en-US" sz="2200" dirty="0" smtClean="0">
                <a:cs typeface="Times New Roman" panose="02020603050405020304" pitchFamily="18" charset="0"/>
              </a:rPr>
              <a:t> launched Oct. 2014 in Vets &amp; Frats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Validations </a:t>
            </a:r>
            <a:r>
              <a:rPr lang="en-US" sz="2200" dirty="0" smtClean="0"/>
              <a:t>range from 83%-85% due to</a:t>
            </a:r>
          </a:p>
          <a:p>
            <a:pPr lvl="1"/>
            <a:r>
              <a:rPr lang="en-US" sz="2200" dirty="0"/>
              <a:t>h</a:t>
            </a:r>
            <a:r>
              <a:rPr lang="en-US" sz="2200" dirty="0" smtClean="0"/>
              <a:t>igher payout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829653" y="5529964"/>
            <a:ext cx="4834890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u="none" cap="none" spc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Total</a:t>
            </a:r>
            <a:r>
              <a:rPr lang="en-US" sz="3200" b="1" u="none" cap="none" spc="0" baseline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 Sales - </a:t>
            </a:r>
            <a:r>
              <a:rPr lang="en-US" sz="3200" b="1" u="none" cap="none" spc="0" baseline="0" dirty="0" smtClean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$</a:t>
            </a:r>
            <a:r>
              <a:rPr lang="en-US" sz="3200" b="1" dirty="0" smtClean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47</a:t>
            </a:r>
            <a:r>
              <a:rPr lang="en-US" sz="3200" b="1" u="none" cap="none" spc="0" baseline="0" dirty="0" smtClean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 </a:t>
            </a:r>
            <a:r>
              <a:rPr lang="en-US" sz="3200" b="1" u="none" cap="none" spc="0" baseline="0" dirty="0">
                <a:ln w="6350">
                  <a:solidFill>
                    <a:schemeClr val="accent4"/>
                  </a:solidFill>
                </a:ln>
                <a:solidFill>
                  <a:srgbClr val="FF0000"/>
                </a:solidFill>
                <a:effectLst>
                  <a:reflection blurRad="6350" endPos="0" dir="5400000" sy="-90000" algn="bl" rotWithShape="0"/>
                </a:effectLst>
              </a:rPr>
              <a:t>Million</a:t>
            </a:r>
            <a:endParaRPr lang="en-US" sz="3200" b="1" u="none" cap="none" spc="0" dirty="0">
              <a:ln w="6350">
                <a:solidFill>
                  <a:schemeClr val="accent4"/>
                </a:solidFill>
              </a:ln>
              <a:solidFill>
                <a:srgbClr val="FF0000"/>
              </a:solidFill>
              <a:effectLst>
                <a:reflection blurRad="6350" endPos="0" dir="5400000" sy="-9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6" y="1456915"/>
            <a:ext cx="5992564" cy="36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Looking Ahead: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9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1" y="997572"/>
            <a:ext cx="3665095" cy="2688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QuicKeno Branded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5802" y="3291460"/>
            <a:ext cx="86744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QuicKeno</a:t>
            </a:r>
            <a:r>
              <a:rPr lang="en-US" b="1" dirty="0" smtClean="0">
                <a:latin typeface="Calibri"/>
              </a:rPr>
              <a:t>™ branded </a:t>
            </a:r>
            <a:r>
              <a:rPr lang="en-US" b="1" dirty="0" smtClean="0"/>
              <a:t>terminal helps differentiate the games played on this terminal compared to similar terminals 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Colors and themes designed in collaboration with OLC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Complements terminals already in the field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Venues could have terminals working in concert without looking like banks of the same cabinet as in a casino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Differentiates and focuses on content delivery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Players to focus on specific gameplay associate with specific hardware*</a:t>
            </a:r>
          </a:p>
          <a:p>
            <a:pPr marL="914400" lvl="3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i="1" dirty="0" smtClean="0"/>
              <a:t>*all games can still be played on the terminal</a:t>
            </a:r>
          </a:p>
          <a:p>
            <a:pPr marL="1200150" lvl="3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7" y="1114086"/>
            <a:ext cx="2871957" cy="57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2" y="860008"/>
            <a:ext cx="3665095" cy="2688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err="1" smtClean="0"/>
              <a:t>QuicKeno</a:t>
            </a:r>
            <a:r>
              <a:rPr lang="en-US" dirty="0" smtClean="0"/>
              <a:t> </a:t>
            </a:r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9126" y="1171714"/>
            <a:ext cx="593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QuicKeno:  Interactive Keno games played on branded self-service terminal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Planned </a:t>
            </a:r>
            <a:r>
              <a:rPr lang="en-US" dirty="0"/>
              <a:t>Release: </a:t>
            </a:r>
            <a:r>
              <a:rPr lang="en-US" dirty="0" smtClean="0"/>
              <a:t>June, 2016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" y="3147802"/>
            <a:ext cx="3323578" cy="249268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3" name="Picture 12" descr="C:\Users\chris.miggiani\AppData\Local\Microsoft\Windows\Temporary Internet Files\Content.Word\SS4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3" y="3147802"/>
            <a:ext cx="3324928" cy="249268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645" y="3146884"/>
            <a:ext cx="3324622" cy="2493602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94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>
          <a:xfrm>
            <a:off x="1825120" y="701855"/>
            <a:ext cx="8226451" cy="503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9756" y="573898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FHelvetica-Medium" charset="-95"/>
              </a:rPr>
              <a:t>THANK</a:t>
            </a:r>
            <a:r>
              <a:rPr lang="en-US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CFHelvetica-Medium" charset="-95"/>
              </a:rPr>
              <a:t>YOU</a:t>
            </a:r>
            <a:endParaRPr lang="el-GR" sz="4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CFHelvetica-Medium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887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Competitive Landscape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98" y="1314263"/>
            <a:ext cx="5292191" cy="525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274" y="2427611"/>
            <a:ext cx="7914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 </a:t>
            </a:r>
            <a:r>
              <a:rPr lang="en-US" sz="3600" b="1" i="1" dirty="0" smtClean="0"/>
              <a:t>Casinos</a:t>
            </a:r>
            <a:r>
              <a:rPr lang="en-US" sz="3600" b="1" dirty="0" smtClean="0"/>
              <a:t> with 8,420 machines</a:t>
            </a:r>
          </a:p>
          <a:p>
            <a:r>
              <a:rPr lang="en-US" sz="3600" b="1" dirty="0" smtClean="0"/>
              <a:t> </a:t>
            </a:r>
          </a:p>
          <a:p>
            <a:r>
              <a:rPr lang="en-US" sz="3600" b="1" dirty="0" smtClean="0"/>
              <a:t>7 </a:t>
            </a:r>
            <a:r>
              <a:rPr lang="en-US" sz="3600" b="1" i="1" dirty="0" smtClean="0"/>
              <a:t>Racinos</a:t>
            </a:r>
            <a:r>
              <a:rPr lang="en-US" sz="3600" b="1" dirty="0" smtClean="0"/>
              <a:t> with 10,536 machines</a:t>
            </a:r>
          </a:p>
          <a:p>
            <a:endParaRPr lang="en-US" sz="3600" b="1" dirty="0" smtClean="0"/>
          </a:p>
          <a:p>
            <a:r>
              <a:rPr lang="en-US" sz="3600" b="1" i="1" dirty="0" smtClean="0"/>
              <a:t>Fantasy Sports </a:t>
            </a:r>
            <a:r>
              <a:rPr lang="en-US" sz="3600" b="1" dirty="0" smtClean="0"/>
              <a:t>1 million players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944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CY15 Ohio AVG Daily Play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592727"/>
              </p:ext>
            </p:extLst>
          </p:nvPr>
        </p:nvGraphicFramePr>
        <p:xfrm>
          <a:off x="1583773" y="1133938"/>
          <a:ext cx="8692882" cy="534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7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Lottery’s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and introduce “Social Games</a:t>
            </a:r>
            <a:r>
              <a:rPr lang="en-US" dirty="0" smtClean="0"/>
              <a:t>” in social venues</a:t>
            </a:r>
            <a:endParaRPr lang="en-US" dirty="0" smtClean="0"/>
          </a:p>
          <a:p>
            <a:pPr lvl="1"/>
            <a:r>
              <a:rPr lang="en-US" dirty="0" smtClean="0"/>
              <a:t>Keno</a:t>
            </a:r>
            <a:r>
              <a:rPr lang="en-US" dirty="0" smtClean="0">
                <a:latin typeface="Calibri"/>
              </a:rPr>
              <a:t>®, </a:t>
            </a:r>
            <a:r>
              <a:rPr lang="en-US" dirty="0" smtClean="0"/>
              <a:t>EZPLAY</a:t>
            </a:r>
            <a:r>
              <a:rPr lang="en-US" dirty="0" smtClean="0">
                <a:latin typeface="Calibri"/>
              </a:rPr>
              <a:t>®</a:t>
            </a:r>
            <a:r>
              <a:rPr lang="en-US" dirty="0" smtClean="0"/>
              <a:t> progressive jackpot games, countdown games, EZPLAY</a:t>
            </a:r>
            <a:r>
              <a:rPr lang="en-US" dirty="0" smtClean="0">
                <a:latin typeface="Calibri"/>
              </a:rPr>
              <a:t>®</a:t>
            </a:r>
            <a:r>
              <a:rPr lang="en-US" dirty="0" smtClean="0"/>
              <a:t> Tap games</a:t>
            </a:r>
          </a:p>
          <a:p>
            <a:pPr lvl="1"/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Increased </a:t>
            </a:r>
            <a:r>
              <a:rPr lang="en-US" sz="2800" dirty="0"/>
              <a:t>the number of </a:t>
            </a:r>
            <a:r>
              <a:rPr lang="en-US" sz="2800" dirty="0" smtClean="0"/>
              <a:t>Self-Service Terminals</a:t>
            </a:r>
          </a:p>
          <a:p>
            <a:pPr lvl="1"/>
            <a:r>
              <a:rPr lang="en-US" dirty="0"/>
              <a:t>Branded </a:t>
            </a:r>
            <a:r>
              <a:rPr lang="en-US" dirty="0" smtClean="0"/>
              <a:t>Terminals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Expand into new or underutilized </a:t>
            </a:r>
            <a:r>
              <a:rPr lang="en-US" sz="2800" dirty="0" smtClean="0"/>
              <a:t>channels </a:t>
            </a:r>
            <a:endParaRPr lang="en-US" sz="2800" dirty="0" smtClean="0"/>
          </a:p>
          <a:p>
            <a:pPr lvl="1"/>
            <a:r>
              <a:rPr lang="en-US" dirty="0"/>
              <a:t>Veteran </a:t>
            </a:r>
            <a:r>
              <a:rPr lang="en-US" dirty="0"/>
              <a:t>and Fraternal </a:t>
            </a:r>
            <a:r>
              <a:rPr lang="en-US" dirty="0"/>
              <a:t>organizations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Recruit, Recruit, Recruit</a:t>
            </a:r>
          </a:p>
        </p:txBody>
      </p:sp>
    </p:spTree>
    <p:extLst>
      <p:ext uri="{BB962C8B-B14F-4D97-AF65-F5344CB8AC3E}">
        <p14:creationId xmlns:p14="http://schemas.microsoft.com/office/powerpoint/2010/main" val="66299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77195"/>
            <a:ext cx="10717227" cy="14997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Sales from </a:t>
            </a:r>
            <a:r>
              <a:rPr lang="en-US" b="1" i="1" dirty="0" smtClean="0"/>
              <a:t>VLT’s</a:t>
            </a:r>
            <a:r>
              <a:rPr lang="en-US" dirty="0" smtClean="0"/>
              <a:t> resulted in nearly </a:t>
            </a:r>
            <a:r>
              <a:rPr lang="en-US" b="1" i="1" dirty="0" smtClean="0"/>
              <a:t>$1.4 Billion </a:t>
            </a:r>
            <a:r>
              <a:rPr lang="en-US" dirty="0" smtClean="0"/>
              <a:t>being spent at Ohio’s Racinos beginning in FY12 through FY15.</a:t>
            </a:r>
          </a:p>
          <a:p>
            <a:r>
              <a:rPr lang="en-US" dirty="0" smtClean="0"/>
              <a:t> The Ohio Lottery ended FY11 at </a:t>
            </a:r>
            <a:r>
              <a:rPr lang="en-US" b="1" i="1" dirty="0" smtClean="0"/>
              <a:t>$2.6 Billion </a:t>
            </a:r>
            <a:r>
              <a:rPr lang="en-US" dirty="0" smtClean="0"/>
              <a:t>and ended FY15 at </a:t>
            </a:r>
            <a:r>
              <a:rPr lang="en-US" b="1" i="1" dirty="0" smtClean="0"/>
              <a:t>$2.9 Billion.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119020"/>
            <a:ext cx="53149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9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Social Games: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>
            <a:normAutofit/>
          </a:bodyPr>
          <a:lstStyle/>
          <a:p>
            <a:r>
              <a:rPr lang="en-US" dirty="0" smtClean="0"/>
              <a:t>KENO State Comparison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7470" y="1171714"/>
            <a:ext cx="702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FY11 vs FY15 KENO Sales by State (With KENO sales in both fiscal years):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94591"/>
              </p:ext>
            </p:extLst>
          </p:nvPr>
        </p:nvGraphicFramePr>
        <p:xfrm>
          <a:off x="1227470" y="1562385"/>
          <a:ext cx="7015016" cy="475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3751"/>
                <a:gridCol w="1221523"/>
                <a:gridCol w="1221523"/>
                <a:gridCol w="1352008"/>
                <a:gridCol w="1496211"/>
              </a:tblGrid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State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FY11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FY15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Difference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PCT Change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Ohio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157.9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329.3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171.4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108.56%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New York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424.2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721.7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297.5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70.14%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California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130.5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206.4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75.9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58.19%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Georgia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144.3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206.5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62.2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43.13%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Michigan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513.5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587.2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73.7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14.34%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Massachusetts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768.2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850.6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82.4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10.72%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Washington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5.6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5.8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 0.2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4.49%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Oregon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93.3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93.0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(0.3)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-0.29%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Rhode Island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81.1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80.5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(0.6)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-0.69%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D.C.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11.5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10.4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(1.1)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-9.92%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Missouri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65.3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58.4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(6.9)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-10.57%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Maryland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380.6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303.0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(77.6)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-20.38%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W. Virginia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6.4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5.1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(1.3)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-20.60%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Kansas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24.1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18.2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   (5.9)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-24.33%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7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 Overall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$ 2,806.4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$ 3,476.1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</a:rPr>
                        <a:t> $      669.7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</a:rPr>
                        <a:t>23.9%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87180" y="3653193"/>
            <a:ext cx="34128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endParaRPr lang="en-US" sz="15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US Online sales increased 7.15% from FY11 vs FY15.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Ohio Online sales increased 17.80% from FY11 to FY15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45" y="732813"/>
            <a:ext cx="2942275" cy="29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6141" y="2873327"/>
            <a:ext cx="1038113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MP Sales to exceed $1B since July </a:t>
            </a:r>
            <a:r>
              <a:rPr lang="en-US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2009</a:t>
            </a:r>
            <a:endParaRPr lang="en-US" sz="20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5"/>
            <a:endParaRPr lang="en-US" sz="1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3" y="0"/>
            <a:ext cx="10515600" cy="1016000"/>
          </a:xfrm>
        </p:spPr>
        <p:txBody>
          <a:bodyPr/>
          <a:lstStyle/>
          <a:p>
            <a:r>
              <a:rPr lang="en-US" dirty="0" smtClean="0"/>
              <a:t>Notable Sales </a:t>
            </a:r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1" y="2737904"/>
            <a:ext cx="1892763" cy="4120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78" y="835845"/>
            <a:ext cx="2942275" cy="2942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36371" y="943424"/>
            <a:ext cx="107299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KENO </a:t>
            </a:r>
            <a:r>
              <a:rPr lang="en-US" sz="2400" b="1" dirty="0">
                <a:ea typeface="Segoe UI" panose="020B0502040204020203" pitchFamily="34" charset="0"/>
                <a:cs typeface="Segoe UI" panose="020B0502040204020203" pitchFamily="34" charset="0"/>
              </a:rPr>
              <a:t>sales surpassed Pick 3 as the top selling online game in </a:t>
            </a:r>
            <a:r>
              <a:rPr lang="en-US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CY15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MP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KENO sales accounted for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63%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of total CY15 KENO sales</a:t>
            </a:r>
            <a:endParaRPr lang="en-US" sz="2000" b="1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	    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so far in 2016.</a:t>
            </a:r>
            <a:endParaRPr lang="en-US" sz="20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endParaRPr lang="en-US" sz="1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5"/>
            <a:endParaRPr lang="en-US" sz="15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86" y="4500660"/>
            <a:ext cx="3119058" cy="160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2162" y="4944236"/>
            <a:ext cx="71949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b="1" dirty="0">
                <a:ea typeface="Segoe UI" panose="020B0502040204020203" pitchFamily="34" charset="0"/>
                <a:cs typeface="Segoe UI" panose="020B0502040204020203" pitchFamily="34" charset="0"/>
              </a:rPr>
              <a:t>Industry leader in Instant Terminal </a:t>
            </a:r>
            <a:r>
              <a:rPr lang="en-US" sz="24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Games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EZPLAY</a:t>
            </a:r>
            <a:r>
              <a:rPr lang="en-US" sz="2000" dirty="0" smtClean="0">
                <a:latin typeface="Calibri"/>
                <a:ea typeface="Segoe UI" panose="020B0502040204020203" pitchFamily="34" charset="0"/>
                <a:cs typeface="Segoe UI" panose="020B0502040204020203" pitchFamily="34" charset="0"/>
              </a:rPr>
              <a:t>® </a:t>
            </a:r>
            <a:r>
              <a:rPr lang="en-US" sz="2000" dirty="0" smtClean="0">
                <a:ea typeface="Segoe UI" panose="020B0502040204020203" pitchFamily="34" charset="0"/>
                <a:cs typeface="Segoe UI" panose="020B0502040204020203" pitchFamily="34" charset="0"/>
              </a:rPr>
              <a:t>CY15 </a:t>
            </a:r>
            <a:r>
              <a:rPr lang="en-US" sz="2000" dirty="0">
                <a:ea typeface="Segoe UI" panose="020B0502040204020203" pitchFamily="34" charset="0"/>
                <a:cs typeface="Segoe UI" panose="020B0502040204020203" pitchFamily="34" charset="0"/>
              </a:rPr>
              <a:t>sales over $107 Million</a:t>
            </a:r>
            <a:endParaRPr lang="en-US" sz="20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Increased Vending Footprint: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3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16960</TotalTime>
  <Words>732</Words>
  <Application>Microsoft Office PowerPoint</Application>
  <PresentationFormat>Custom</PresentationFormat>
  <Paragraphs>192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Competing In Today’s Lottery World </vt:lpstr>
      <vt:lpstr>Current Competitive Landscape</vt:lpstr>
      <vt:lpstr>CY15 Ohio AVG Daily Play</vt:lpstr>
      <vt:lpstr>Ohio Lottery’s Reaction</vt:lpstr>
      <vt:lpstr>Increase</vt:lpstr>
      <vt:lpstr>Social Games: </vt:lpstr>
      <vt:lpstr>KENO State Comparison</vt:lpstr>
      <vt:lpstr>Notable Sales Milestones</vt:lpstr>
      <vt:lpstr>Increased Vending Footprint: </vt:lpstr>
      <vt:lpstr>Vending – OH WinStations CY09-CY15</vt:lpstr>
      <vt:lpstr>Vending – OH MPs CY09-CY15</vt:lpstr>
      <vt:lpstr>New Channel,  New Game: </vt:lpstr>
      <vt:lpstr>EZPLAY® TAP Games</vt:lpstr>
      <vt:lpstr>Retailer Recruiting</vt:lpstr>
      <vt:lpstr>Performance</vt:lpstr>
      <vt:lpstr>Looking Ahead: </vt:lpstr>
      <vt:lpstr>QuicKeno Branded Machine</vt:lpstr>
      <vt:lpstr>QuicKeno Games</vt:lpstr>
      <vt:lpstr>PowerPoint Presentation</vt:lpstr>
    </vt:vector>
  </TitlesOfParts>
  <Company>Intralot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Zogas Christos</dc:creator>
  <cp:lastModifiedBy>Scott Hoss</cp:lastModifiedBy>
  <cp:revision>1031</cp:revision>
  <cp:lastPrinted>2016-03-01T16:09:41Z</cp:lastPrinted>
  <dcterms:created xsi:type="dcterms:W3CDTF">2015-09-15T08:50:14Z</dcterms:created>
  <dcterms:modified xsi:type="dcterms:W3CDTF">2016-04-05T17:45:02Z</dcterms:modified>
</cp:coreProperties>
</file>